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62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7" r:id="rId3"/>
    <p:sldId id="258" r:id="rId4"/>
    <p:sldId id="259" r:id="rId5"/>
    <p:sldId id="313" r:id="rId6"/>
    <p:sldId id="263" r:id="rId7"/>
    <p:sldId id="262" r:id="rId8"/>
    <p:sldId id="264" r:id="rId9"/>
    <p:sldId id="312" r:id="rId10"/>
    <p:sldId id="316" r:id="rId11"/>
    <p:sldId id="317" r:id="rId12"/>
    <p:sldId id="302" r:id="rId13"/>
    <p:sldId id="311" r:id="rId14"/>
    <p:sldId id="265" r:id="rId15"/>
    <p:sldId id="310" r:id="rId16"/>
    <p:sldId id="274" r:id="rId17"/>
    <p:sldId id="269" r:id="rId18"/>
    <p:sldId id="315" r:id="rId19"/>
    <p:sldId id="314" r:id="rId20"/>
    <p:sldId id="304" r:id="rId21"/>
    <p:sldId id="306" r:id="rId22"/>
    <p:sldId id="319" r:id="rId23"/>
    <p:sldId id="321" r:id="rId24"/>
    <p:sldId id="284" r:id="rId25"/>
    <p:sldId id="305" r:id="rId26"/>
    <p:sldId id="309" r:id="rId27"/>
    <p:sldId id="318" r:id="rId28"/>
    <p:sldId id="320" r:id="rId29"/>
    <p:sldId id="323" r:id="rId30"/>
    <p:sldId id="322" r:id="rId31"/>
    <p:sldId id="308" r:id="rId32"/>
    <p:sldId id="287" r:id="rId33"/>
    <p:sldId id="288" r:id="rId34"/>
    <p:sldId id="289" r:id="rId35"/>
    <p:sldId id="290" r:id="rId36"/>
  </p:sldIdLst>
  <p:sldSz cx="12192000" cy="6858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onsolas" panose="020B0609020204030204" pitchFamily="49" charset="0"/>
      <p:regular r:id="rId43"/>
      <p:bold r:id="rId44"/>
      <p:italic r:id="rId45"/>
      <p:boldItalic r:id="rId46"/>
    </p:embeddedFont>
    <p:embeddedFont>
      <p:font typeface="Lato" panose="020F0502020204030203" pitchFamily="34" charset="0"/>
      <p:regular r:id="rId47"/>
    </p:embeddedFont>
    <p:embeddedFont>
      <p:font typeface="Montserrat" panose="00000500000000000000" pitchFamily="2" charset="0"/>
      <p:regular r:id="rId48"/>
      <p:bold r:id="rId49"/>
      <p:italic r:id="rId50"/>
      <p:boldItalic r:id="rId51"/>
    </p:embeddedFont>
    <p:embeddedFont>
      <p:font typeface="Proxima Nova" panose="020B060402020202020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6" roundtripDataSignature="AMtx7mhfIyy9blYZlF6YXlIc/hFsSZmA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  <a:srgbClr val="D6EBFF"/>
    <a:srgbClr val="CCFFCC"/>
    <a:srgbClr val="FF66FF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26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146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862B700-1222-434E-8C25-404B7DBE8C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30E320-AA0B-4FE8-8CAE-6353EE8B77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81C5E4-7D32-4598-BF13-75A433F4884E}" type="datetimeFigureOut">
              <a:rPr lang="fr-FR" smtClean="0"/>
              <a:t>12/04/2022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F33506-CA34-4453-9216-F07CE7C850B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F6AE9D-D53F-48B8-954C-2F1582F4D19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2D6CBA-6AC3-41CB-A666-A2D26F7B207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09171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45565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52019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4223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1596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tx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g11703ab62e4_0_1987"/>
          <p:cNvCxnSpPr/>
          <p:nvPr/>
        </p:nvCxnSpPr>
        <p:spPr>
          <a:xfrm>
            <a:off x="0" y="3997533"/>
            <a:ext cx="12192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" name="Google Shape;15;g11703ab62e4_0_1987"/>
          <p:cNvSpPr txBox="1">
            <a:spLocks noGrp="1"/>
          </p:cNvSpPr>
          <p:nvPr>
            <p:ph type="ctrTitle"/>
          </p:nvPr>
        </p:nvSpPr>
        <p:spPr>
          <a:xfrm>
            <a:off x="2660074" y="275034"/>
            <a:ext cx="9199770" cy="370702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" name="Google Shape;16;g11703ab62e4_0_1987"/>
          <p:cNvSpPr txBox="1">
            <a:spLocks noGrp="1"/>
          </p:cNvSpPr>
          <p:nvPr>
            <p:ph type="subTitle" idx="1"/>
          </p:nvPr>
        </p:nvSpPr>
        <p:spPr>
          <a:xfrm>
            <a:off x="6923314" y="3982059"/>
            <a:ext cx="4936529" cy="160254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" name="Google Shape;17;g11703ab62e4_0_198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976656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703ab62e4_0_2026"/>
          <p:cNvSpPr/>
          <p:nvPr/>
        </p:nvSpPr>
        <p:spPr>
          <a:xfrm>
            <a:off x="0" y="6727600"/>
            <a:ext cx="12192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11703ab62e4_0_2026"/>
          <p:cNvSpPr txBox="1">
            <a:spLocks noGrp="1"/>
          </p:cNvSpPr>
          <p:nvPr>
            <p:ph type="title" hasCustomPrompt="1"/>
          </p:nvPr>
        </p:nvSpPr>
        <p:spPr>
          <a:xfrm>
            <a:off x="415600" y="1321967"/>
            <a:ext cx="11360700" cy="255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9pPr>
          </a:lstStyle>
          <a:p>
            <a:r>
              <a:t>xx%</a:t>
            </a:r>
          </a:p>
        </p:txBody>
      </p:sp>
      <p:sp>
        <p:nvSpPr>
          <p:cNvPr id="59" name="Google Shape;59;g11703ab62e4_0_2026"/>
          <p:cNvSpPr txBox="1">
            <a:spLocks noGrp="1"/>
          </p:cNvSpPr>
          <p:nvPr>
            <p:ph type="body" idx="1"/>
          </p:nvPr>
        </p:nvSpPr>
        <p:spPr>
          <a:xfrm>
            <a:off x="415600" y="4095067"/>
            <a:ext cx="11360700" cy="120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Google Shape;60;g11703ab62e4_0_202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339669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1703ab62e4_0_203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296062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703ab62e4_0_2033"/>
          <p:cNvSpPr txBox="1">
            <a:spLocks noGrp="1"/>
          </p:cNvSpPr>
          <p:nvPr>
            <p:ph type="ctrTitle"/>
          </p:nvPr>
        </p:nvSpPr>
        <p:spPr>
          <a:xfrm>
            <a:off x="3973487" y="1301558"/>
            <a:ext cx="7963500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5" name="Google Shape;65;g11703ab62e4_0_2033"/>
          <p:cNvSpPr txBox="1">
            <a:spLocks noGrp="1"/>
          </p:cNvSpPr>
          <p:nvPr>
            <p:ph type="subTitle" idx="1"/>
          </p:nvPr>
        </p:nvSpPr>
        <p:spPr>
          <a:xfrm>
            <a:off x="5816190" y="3111015"/>
            <a:ext cx="6120600" cy="21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" name="Google Shape;66;g11703ab62e4_0_2033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g11703ab62e4_0_2033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fr-FR"/>
          </a:p>
        </p:txBody>
      </p:sp>
      <p:sp>
        <p:nvSpPr>
          <p:cNvPr id="68" name="Google Shape;68;g11703ab62e4_0_203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3475316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g11703ab62e4_0_1992"/>
          <p:cNvCxnSpPr/>
          <p:nvPr/>
        </p:nvCxnSpPr>
        <p:spPr>
          <a:xfrm>
            <a:off x="0" y="3997533"/>
            <a:ext cx="12192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Google Shape;20;g11703ab62e4_0_1992"/>
          <p:cNvSpPr txBox="1">
            <a:spLocks noGrp="1"/>
          </p:cNvSpPr>
          <p:nvPr>
            <p:ph type="title"/>
          </p:nvPr>
        </p:nvSpPr>
        <p:spPr>
          <a:xfrm>
            <a:off x="680600" y="2743200"/>
            <a:ext cx="10830900" cy="1038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1" name="Google Shape;21;g11703ab62e4_0_199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030472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11703ab62e4_0_1996"/>
          <p:cNvSpPr/>
          <p:nvPr/>
        </p:nvSpPr>
        <p:spPr>
          <a:xfrm>
            <a:off x="0" y="6727600"/>
            <a:ext cx="12192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g11703ab62e4_0_1996"/>
          <p:cNvSpPr txBox="1">
            <a:spLocks noGrp="1"/>
          </p:cNvSpPr>
          <p:nvPr>
            <p:ph type="title"/>
          </p:nvPr>
        </p:nvSpPr>
        <p:spPr>
          <a:xfrm>
            <a:off x="415650" y="-15058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" name="Google Shape;25;g11703ab62e4_0_1996"/>
          <p:cNvSpPr txBox="1">
            <a:spLocks noGrp="1"/>
          </p:cNvSpPr>
          <p:nvPr>
            <p:ph type="body" idx="1"/>
          </p:nvPr>
        </p:nvSpPr>
        <p:spPr>
          <a:xfrm>
            <a:off x="415600" y="820800"/>
            <a:ext cx="11360700" cy="5802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Google Shape;26;g11703ab62e4_0_199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  <p:sp>
        <p:nvSpPr>
          <p:cNvPr id="27" name="Google Shape;27;g11703ab62e4_0_1996"/>
          <p:cNvSpPr/>
          <p:nvPr/>
        </p:nvSpPr>
        <p:spPr>
          <a:xfrm>
            <a:off x="-50" y="757475"/>
            <a:ext cx="12192000" cy="5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0992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1703ab62e4_0_2001"/>
          <p:cNvSpPr txBox="1">
            <a:spLocks noGrp="1"/>
          </p:cNvSpPr>
          <p:nvPr>
            <p:ph type="title"/>
          </p:nvPr>
        </p:nvSpPr>
        <p:spPr>
          <a:xfrm>
            <a:off x="415650" y="482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g11703ab62e4_0_2001"/>
          <p:cNvSpPr txBox="1">
            <a:spLocks noGrp="1"/>
          </p:cNvSpPr>
          <p:nvPr>
            <p:ph type="body" idx="1"/>
          </p:nvPr>
        </p:nvSpPr>
        <p:spPr>
          <a:xfrm>
            <a:off x="415600" y="992000"/>
            <a:ext cx="5333100" cy="522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Google Shape;31;g11703ab62e4_0_2001"/>
          <p:cNvSpPr txBox="1">
            <a:spLocks noGrp="1"/>
          </p:cNvSpPr>
          <p:nvPr>
            <p:ph type="body" idx="2"/>
          </p:nvPr>
        </p:nvSpPr>
        <p:spPr>
          <a:xfrm>
            <a:off x="6443200" y="992000"/>
            <a:ext cx="5333100" cy="531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Google Shape;32;g11703ab62e4_0_200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  <p:sp>
        <p:nvSpPr>
          <p:cNvPr id="33" name="Google Shape;33;g11703ab62e4_0_2001"/>
          <p:cNvSpPr/>
          <p:nvPr/>
        </p:nvSpPr>
        <p:spPr>
          <a:xfrm>
            <a:off x="-50" y="757475"/>
            <a:ext cx="12192000" cy="5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5763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11703ab62e4_0_2006"/>
          <p:cNvSpPr txBox="1">
            <a:spLocks noGrp="1"/>
          </p:cNvSpPr>
          <p:nvPr>
            <p:ph type="title"/>
          </p:nvPr>
        </p:nvSpPr>
        <p:spPr>
          <a:xfrm>
            <a:off x="415600" y="-16233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g11703ab62e4_0_200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  <p:sp>
        <p:nvSpPr>
          <p:cNvPr id="37" name="Google Shape;37;g11703ab62e4_0_2006"/>
          <p:cNvSpPr/>
          <p:nvPr/>
        </p:nvSpPr>
        <p:spPr>
          <a:xfrm>
            <a:off x="-50" y="833675"/>
            <a:ext cx="12192000" cy="5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4509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1703ab62e4_0_2009"/>
          <p:cNvSpPr txBox="1">
            <a:spLocks noGrp="1"/>
          </p:cNvSpPr>
          <p:nvPr>
            <p:ph type="title"/>
          </p:nvPr>
        </p:nvSpPr>
        <p:spPr>
          <a:xfrm>
            <a:off x="415600" y="2074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" name="Google Shape;40;g11703ab62e4_0_2009"/>
          <p:cNvSpPr txBox="1">
            <a:spLocks noGrp="1"/>
          </p:cNvSpPr>
          <p:nvPr>
            <p:ph type="body" idx="1"/>
          </p:nvPr>
        </p:nvSpPr>
        <p:spPr>
          <a:xfrm>
            <a:off x="415600" y="1360000"/>
            <a:ext cx="3744000" cy="4732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41;g11703ab62e4_0_200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  <p:sp>
        <p:nvSpPr>
          <p:cNvPr id="42" name="Google Shape;42;g11703ab62e4_0_2009"/>
          <p:cNvSpPr/>
          <p:nvPr/>
        </p:nvSpPr>
        <p:spPr>
          <a:xfrm>
            <a:off x="-50" y="1214675"/>
            <a:ext cx="12192000" cy="5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423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lt2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1703ab62e4_0_2013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77301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g11703ab62e4_0_201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3567693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1703ab62e4_0_2016"/>
          <p:cNvSpPr/>
          <p:nvPr/>
        </p:nvSpPr>
        <p:spPr>
          <a:xfrm>
            <a:off x="6096000" y="10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" name="Google Shape;48;g11703ab62e4_0_2016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" name="Google Shape;49;g11703ab62e4_0_2016"/>
          <p:cNvSpPr txBox="1">
            <a:spLocks noGrp="1"/>
          </p:cNvSpPr>
          <p:nvPr>
            <p:ph type="title"/>
          </p:nvPr>
        </p:nvSpPr>
        <p:spPr>
          <a:xfrm>
            <a:off x="354000" y="1607767"/>
            <a:ext cx="5393700" cy="2012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" name="Google Shape;50;g11703ab62e4_0_2016"/>
          <p:cNvSpPr txBox="1">
            <a:spLocks noGrp="1"/>
          </p:cNvSpPr>
          <p:nvPr>
            <p:ph type="subTitle" idx="1"/>
          </p:nvPr>
        </p:nvSpPr>
        <p:spPr>
          <a:xfrm>
            <a:off x="354000" y="3692001"/>
            <a:ext cx="5393700" cy="179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1" name="Google Shape;51;g11703ab62e4_0_2016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Google Shape;52;g11703ab62e4_0_20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765128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1703ab62e4_0_2023"/>
          <p:cNvSpPr txBox="1">
            <a:spLocks noGrp="1"/>
          </p:cNvSpPr>
          <p:nvPr>
            <p:ph type="body" idx="1"/>
          </p:nvPr>
        </p:nvSpPr>
        <p:spPr>
          <a:xfrm>
            <a:off x="415600" y="5649100"/>
            <a:ext cx="7998300" cy="79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Google Shape;55;g11703ab62e4_0_202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870913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1703ab62e4_0_198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dirty="0"/>
          </a:p>
        </p:txBody>
      </p:sp>
      <p:sp>
        <p:nvSpPr>
          <p:cNvPr id="11" name="Google Shape;11;g11703ab62e4_0_198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Proxima Nova"/>
              <a:buChar char="●"/>
              <a:defRPr sz="2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○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■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●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○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■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●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○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■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dirty="0"/>
          </a:p>
        </p:txBody>
      </p:sp>
      <p:sp>
        <p:nvSpPr>
          <p:cNvPr id="12" name="Google Shape;12;g11703ab62e4_0_198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106917792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9.png"/><Relationship Id="rId18" Type="http://schemas.openxmlformats.org/officeDocument/2006/relationships/image" Target="../media/image14.svg"/><Relationship Id="rId3" Type="http://schemas.openxmlformats.org/officeDocument/2006/relationships/hyperlink" Target="https://unsplash.com/@anekanta?utm_source=unsplash&amp;utm_medium=referral&amp;utm_content=creditCopyText" TargetMode="External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5" Type="http://schemas.openxmlformats.org/officeDocument/2006/relationships/image" Target="../media/image11.png"/><Relationship Id="rId10" Type="http://schemas.openxmlformats.org/officeDocument/2006/relationships/image" Target="../media/image6.svg"/><Relationship Id="rId4" Type="http://schemas.openxmlformats.org/officeDocument/2006/relationships/hyperlink" Target="https://unsplash.com/s/photos/seattle?utm_source=unsplash&amp;utm_medium=referral&amp;utm_content=creditCopyText" TargetMode="External"/><Relationship Id="rId9" Type="http://schemas.openxmlformats.org/officeDocument/2006/relationships/image" Target="../media/image5.png"/><Relationship Id="rId14" Type="http://schemas.openxmlformats.org/officeDocument/2006/relationships/image" Target="../media/image10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mrcreasey@gmail.com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list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" Type="http://schemas.openxmlformats.org/officeDocument/2006/relationships/hyperlink" Target="https://olist.com/" TargetMode="External"/><Relationship Id="rId21" Type="http://schemas.openxmlformats.org/officeDocument/2006/relationships/image" Target="../media/image34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5" Type="http://schemas.openxmlformats.org/officeDocument/2006/relationships/image" Target="../media/image38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29" Type="http://schemas.openxmlformats.org/officeDocument/2006/relationships/image" Target="../media/image42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24" Type="http://schemas.openxmlformats.org/officeDocument/2006/relationships/image" Target="../media/image37.png"/><Relationship Id="rId5" Type="http://schemas.openxmlformats.org/officeDocument/2006/relationships/image" Target="../media/image18.svg"/><Relationship Id="rId15" Type="http://schemas.openxmlformats.org/officeDocument/2006/relationships/image" Target="../media/image28.svg"/><Relationship Id="rId23" Type="http://schemas.openxmlformats.org/officeDocument/2006/relationships/image" Target="../media/image36.svg"/><Relationship Id="rId28" Type="http://schemas.openxmlformats.org/officeDocument/2006/relationships/image" Target="../media/image41.png"/><Relationship Id="rId10" Type="http://schemas.openxmlformats.org/officeDocument/2006/relationships/image" Target="../media/image23.png"/><Relationship Id="rId19" Type="http://schemas.openxmlformats.org/officeDocument/2006/relationships/image" Target="../media/image32.svg"/><Relationship Id="rId31" Type="http://schemas.openxmlformats.org/officeDocument/2006/relationships/image" Target="../media/image44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svg"/><Relationship Id="rId30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kaggle.com/olistbr/brazilian-ecommerc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"/>
          <p:cNvSpPr txBox="1">
            <a:spLocks noGrp="1"/>
          </p:cNvSpPr>
          <p:nvPr>
            <p:ph type="ctrTitle"/>
          </p:nvPr>
        </p:nvSpPr>
        <p:spPr>
          <a:xfrm>
            <a:off x="2074127" y="275034"/>
            <a:ext cx="9785717" cy="3707021"/>
          </a:xfrm>
        </p:spPr>
        <p:txBody>
          <a:bodyPr>
            <a:normAutofit/>
          </a:bodyPr>
          <a:lstStyle/>
          <a:p>
            <a:pPr lvl="0"/>
            <a:r>
              <a:rPr lang="fr-FR" dirty="0"/>
              <a:t>Segmentez des clients d'un site e-commerce</a:t>
            </a:r>
          </a:p>
        </p:txBody>
      </p:sp>
      <p:sp>
        <p:nvSpPr>
          <p:cNvPr id="80" name="Google Shape;80;p1"/>
          <p:cNvSpPr txBox="1"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lvl="0"/>
            <a:r>
              <a:rPr lang="fr-FR" dirty="0"/>
              <a:t>Projet 5 du parcours </a:t>
            </a:r>
          </a:p>
          <a:p>
            <a:pPr lvl="0"/>
            <a:r>
              <a:rPr lang="fr-FR" dirty="0"/>
              <a:t>« Data Scientist » d’OpenClassrooms</a:t>
            </a:r>
          </a:p>
          <a:p>
            <a:pPr lvl="0"/>
            <a:endParaRPr lang="fr-FR" dirty="0"/>
          </a:p>
          <a:p>
            <a:pPr lvl="0"/>
            <a:r>
              <a:rPr lang="fr-FR" sz="4600" dirty="0"/>
              <a:t>Mark Creasey</a:t>
            </a:r>
          </a:p>
          <a:p>
            <a:pPr lvl="0"/>
            <a:endParaRPr lang="fr-FR" dirty="0"/>
          </a:p>
        </p:txBody>
      </p:sp>
      <p:sp>
        <p:nvSpPr>
          <p:cNvPr id="81" name="Google Shape;81;p1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1</a:t>
            </a:fld>
            <a:endParaRPr lang="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3F4AE3-E2D9-4280-8390-B8A6425785A0}"/>
              </a:ext>
            </a:extLst>
          </p:cNvPr>
          <p:cNvSpPr txBox="1"/>
          <p:nvPr/>
        </p:nvSpPr>
        <p:spPr>
          <a:xfrm>
            <a:off x="0" y="6611517"/>
            <a:ext cx="26539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3"/>
                </a:solidFill>
              </a:rPr>
              <a:t>Photo by </a:t>
            </a:r>
            <a:r>
              <a:rPr lang="en-US" sz="1100" dirty="0" err="1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Varadh</a:t>
            </a:r>
            <a:r>
              <a:rPr lang="en-US" sz="1100" dirty="0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Jain</a:t>
            </a:r>
            <a:r>
              <a:rPr lang="en-US" sz="1100" dirty="0">
                <a:solidFill>
                  <a:schemeClr val="accent3"/>
                </a:solidFill>
              </a:rPr>
              <a:t> on </a:t>
            </a:r>
            <a:r>
              <a:rPr lang="en-US" sz="1100" dirty="0" err="1">
                <a:solidFill>
                  <a:schemeClr val="accent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fr-FR" sz="1100" dirty="0">
              <a:solidFill>
                <a:schemeClr val="accent3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BB4B0E3-8730-478C-9E3B-48876552760D}"/>
              </a:ext>
            </a:extLst>
          </p:cNvPr>
          <p:cNvGrpSpPr/>
          <p:nvPr/>
        </p:nvGrpSpPr>
        <p:grpSpPr>
          <a:xfrm>
            <a:off x="747132" y="2256278"/>
            <a:ext cx="2653990" cy="1895707"/>
            <a:chOff x="568712" y="1260088"/>
            <a:chExt cx="2653990" cy="1895707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D431A741-37E8-4330-866C-99F450308D39}"/>
                </a:ext>
              </a:extLst>
            </p:cNvPr>
            <p:cNvSpPr/>
            <p:nvPr/>
          </p:nvSpPr>
          <p:spPr>
            <a:xfrm>
              <a:off x="568712" y="1260088"/>
              <a:ext cx="2653990" cy="189570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C5BAF01-8050-4D26-9099-9846B35FD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4459" y="1672645"/>
              <a:ext cx="2309886" cy="911797"/>
            </a:xfrm>
            <a:prstGeom prst="rect">
              <a:avLst/>
            </a:prstGeom>
          </p:spPr>
        </p:pic>
      </p:grpSp>
      <p:pic>
        <p:nvPicPr>
          <p:cNvPr id="5" name="Graphic 4" descr="Credit card with solid fill">
            <a:extLst>
              <a:ext uri="{FF2B5EF4-FFF2-40B4-BE49-F238E27FC236}">
                <a16:creationId xmlns:a16="http://schemas.microsoft.com/office/drawing/2014/main" id="{E77AE919-95EF-437D-8455-C7B56B73B3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48618" y="1125365"/>
            <a:ext cx="914400" cy="914400"/>
          </a:xfrm>
          <a:prstGeom prst="rect">
            <a:avLst/>
          </a:prstGeom>
        </p:spPr>
      </p:pic>
      <p:pic>
        <p:nvPicPr>
          <p:cNvPr id="9" name="Graphic 8" descr="Present with solid fill">
            <a:extLst>
              <a:ext uri="{FF2B5EF4-FFF2-40B4-BE49-F238E27FC236}">
                <a16:creationId xmlns:a16="http://schemas.microsoft.com/office/drawing/2014/main" id="{880EFB43-FD9E-4A27-8124-922AC9D623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60777" y="5444794"/>
            <a:ext cx="575682" cy="575682"/>
          </a:xfrm>
          <a:prstGeom prst="rect">
            <a:avLst/>
          </a:prstGeom>
        </p:spPr>
      </p:pic>
      <p:pic>
        <p:nvPicPr>
          <p:cNvPr id="13" name="Graphic 12" descr="Smart Phone with solid fill">
            <a:extLst>
              <a:ext uri="{FF2B5EF4-FFF2-40B4-BE49-F238E27FC236}">
                <a16:creationId xmlns:a16="http://schemas.microsoft.com/office/drawing/2014/main" id="{46A62CB5-0C8E-443E-BED5-746DAA1F38D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9828" y="4849327"/>
            <a:ext cx="575682" cy="575682"/>
          </a:xfrm>
          <a:prstGeom prst="rect">
            <a:avLst/>
          </a:prstGeom>
        </p:spPr>
      </p:pic>
      <p:pic>
        <p:nvPicPr>
          <p:cNvPr id="15" name="Graphic 14" descr="Internet with solid fill">
            <a:extLst>
              <a:ext uri="{FF2B5EF4-FFF2-40B4-BE49-F238E27FC236}">
                <a16:creationId xmlns:a16="http://schemas.microsoft.com/office/drawing/2014/main" id="{3FD02D55-0B8E-45EF-80C2-5065D77785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463018" y="5016107"/>
            <a:ext cx="575682" cy="575682"/>
          </a:xfrm>
          <a:prstGeom prst="rect">
            <a:avLst/>
          </a:prstGeom>
        </p:spPr>
      </p:pic>
      <p:pic>
        <p:nvPicPr>
          <p:cNvPr id="17" name="Graphic 16" descr="Music notes with solid fill">
            <a:extLst>
              <a:ext uri="{FF2B5EF4-FFF2-40B4-BE49-F238E27FC236}">
                <a16:creationId xmlns:a16="http://schemas.microsoft.com/office/drawing/2014/main" id="{54088F0C-1114-4825-8098-A1387F12C10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959102" y="5571824"/>
            <a:ext cx="575682" cy="575682"/>
          </a:xfrm>
          <a:prstGeom prst="rect">
            <a:avLst/>
          </a:prstGeom>
        </p:spPr>
      </p:pic>
      <p:pic>
        <p:nvPicPr>
          <p:cNvPr id="19" name="Graphic 18" descr="Shopping bag with solid fill">
            <a:extLst>
              <a:ext uri="{FF2B5EF4-FFF2-40B4-BE49-F238E27FC236}">
                <a16:creationId xmlns:a16="http://schemas.microsoft.com/office/drawing/2014/main" id="{01604633-1D3A-4962-88EA-5EFCD33EA67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01902" y="4342724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4FBC9-2270-4D7F-B244-4CF45AF33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Analyse financier: nombre de commandes croissant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E9125-7EB6-46CF-AA1F-DB87423832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7950" indent="0">
              <a:buNone/>
            </a:pPr>
            <a:r>
              <a:rPr lang="fr-FR" sz="2000" b="1" dirty="0"/>
              <a:t>Nombre de commandes</a:t>
            </a:r>
          </a:p>
          <a:p>
            <a:r>
              <a:rPr lang="fr-FR" dirty="0"/>
              <a:t>Croissant pendant 1 an, puis stable</a:t>
            </a:r>
          </a:p>
          <a:p>
            <a:r>
              <a:rPr lang="fr-FR" dirty="0"/>
              <a:t>Stabilité des segments ???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A754D5-7192-46F4-9DAA-20C049191BA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07950" indent="0">
              <a:buNone/>
            </a:pPr>
            <a:r>
              <a:rPr lang="fr-FR" sz="2000" b="1" dirty="0"/>
              <a:t>Montant dépensé</a:t>
            </a:r>
          </a:p>
          <a:p>
            <a:r>
              <a:rPr lang="fr-FR" dirty="0"/>
              <a:t>97% des clients ont fait seulement un commande</a:t>
            </a:r>
          </a:p>
          <a:p>
            <a:pPr marL="107950" indent="0">
              <a:buNone/>
            </a:pP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205418-3E2D-4C79-922C-60B2262D03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10</a:t>
            </a:fld>
            <a:endParaRPr lang="fr"/>
          </a:p>
        </p:txBody>
      </p:sp>
      <p:pic>
        <p:nvPicPr>
          <p:cNvPr id="9" name="Picture 8" descr="Chart, bar chart, histogram&#10;&#10;Description automatically generated">
            <a:extLst>
              <a:ext uri="{FF2B5EF4-FFF2-40B4-BE49-F238E27FC236}">
                <a16:creationId xmlns:a16="http://schemas.microsoft.com/office/drawing/2014/main" id="{1A89BACB-F844-4FDA-80D9-4357E3B7E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00" y="2327591"/>
            <a:ext cx="5041270" cy="4152381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F8CD9A5-A239-4ACC-B39A-2A97804FE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200" y="2370830"/>
            <a:ext cx="4965079" cy="4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479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9753-304E-4ADA-B4CC-81C4EB81B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Analyse financier : Moyenne et nombre de paiements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DD228-73D3-4EF9-9EDF-E0978CA772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Moyenne de paiement indépendant du valeur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7AB04C-8E85-487A-AD54-C10E11C29EF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dirty="0"/>
              <a:t>55% des commandes sont payés en plusieurs fois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1FC942-F945-4C37-B4CD-0A576543A5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11</a:t>
            </a:fld>
            <a:endParaRPr lang="fr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F774C6A-E267-45DC-AAC1-CDDDE7B74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00" y="2132667"/>
            <a:ext cx="5079365" cy="3733333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D962CD47-7457-4347-91E0-D906C39F6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690" y="2304056"/>
            <a:ext cx="5117460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75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3CD7FBDB-0577-41BB-8578-74BC543C0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774" y="1627160"/>
            <a:ext cx="2831746" cy="1473016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38E2D806-1D88-4707-AA58-64EC1273A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80" y="1446120"/>
            <a:ext cx="2882540" cy="2158730"/>
          </a:xfrm>
          <a:prstGeom prst="rect">
            <a:avLst/>
          </a:prstGeom>
        </p:spPr>
      </p:pic>
      <p:sp>
        <p:nvSpPr>
          <p:cNvPr id="207" name="Google Shape;207;p10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/>
              <a:t>Analyse accessibilité : 80% du commerce en 6 états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9DD66B8-5676-4138-9B61-BBFF91F4D8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7950" indent="0">
              <a:buNone/>
            </a:pPr>
            <a:r>
              <a:rPr lang="fr-FR" dirty="0"/>
              <a:t>80% achats en 6 états du sud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6C45B00-7159-4598-91E1-725DC927DD6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480940" y="992000"/>
            <a:ext cx="5333100" cy="5312100"/>
          </a:xfrm>
        </p:spPr>
        <p:txBody>
          <a:bodyPr/>
          <a:lstStyle/>
          <a:p>
            <a:r>
              <a:rPr lang="fr-FR" dirty="0"/>
              <a:t>80% des ventes de 3 états  (SP, PR, MG)</a:t>
            </a:r>
          </a:p>
        </p:txBody>
      </p:sp>
      <p:sp>
        <p:nvSpPr>
          <p:cNvPr id="209" name="Google Shape;209;p10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12</a:t>
            </a:fld>
            <a:endParaRPr lang="fr"/>
          </a:p>
        </p:txBody>
      </p:sp>
      <p:pic>
        <p:nvPicPr>
          <p:cNvPr id="5" name="Picture 4" descr="Chart, map&#10;&#10;Description automatically generated">
            <a:extLst>
              <a:ext uri="{FF2B5EF4-FFF2-40B4-BE49-F238E27FC236}">
                <a16:creationId xmlns:a16="http://schemas.microsoft.com/office/drawing/2014/main" id="{27E47419-6F7E-472C-B0E2-08520DC293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9612"/>
          <a:stretch/>
        </p:blipFill>
        <p:spPr>
          <a:xfrm>
            <a:off x="7334189" y="3280409"/>
            <a:ext cx="3467505" cy="3529323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22141554-BBF0-4F27-800F-965953875A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230" y="3526380"/>
            <a:ext cx="4610880" cy="330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320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D166D7C4-2874-4A03-BCD7-08271CD45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04" y="2117084"/>
            <a:ext cx="4590464" cy="34253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27478E-4206-4979-9BD3-D4CDC2DAE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Analyse accessibilité : Délai de livraison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EB90D6-4E3A-49CE-9BA5-DC6CE123CA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13</a:t>
            </a:fld>
            <a:endParaRPr lang="fr"/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0EA03278-8F80-4CA7-BAF9-5A4019729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324" y="971303"/>
            <a:ext cx="3633905" cy="2753526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80301E2C-37AE-4FEB-ABEF-BA0F375E6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500" y="3829771"/>
            <a:ext cx="5634154" cy="302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751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/>
              <a:t>Analyse produits : simplification de catégories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7BE479-B605-4A4F-A2D4-0A36AE286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&gt; 56 catégories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A0886-7E81-49E8-88E1-1D6A9278317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dirty="0"/>
              <a:t>Groupement manuelle en 10 catégories</a:t>
            </a:r>
          </a:p>
        </p:txBody>
      </p:sp>
      <p:sp>
        <p:nvSpPr>
          <p:cNvPr id="209" name="Google Shape;209;p10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14</a:t>
            </a:fld>
            <a:endParaRPr lang="fr"/>
          </a:p>
        </p:txBody>
      </p:sp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73559827-D724-47AD-BB93-0B854DF59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05" y="1405889"/>
            <a:ext cx="3242832" cy="5033517"/>
          </a:xfrm>
          <a:prstGeom prst="rect">
            <a:avLst/>
          </a:prstGeom>
        </p:spPr>
      </p:pic>
      <p:pic>
        <p:nvPicPr>
          <p:cNvPr id="5" name="Picture 4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482D78B5-FF96-4E70-AD0B-835F01708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723" y="1851224"/>
            <a:ext cx="5333333" cy="359365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/>
              <a:t>Analyse satisfactions : </a:t>
            </a:r>
            <a:r>
              <a:rPr lang="fr-FR" dirty="0" err="1"/>
              <a:t>Review</a:t>
            </a:r>
            <a:r>
              <a:rPr lang="fr-FR" dirty="0"/>
              <a:t> Score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879173-1921-469E-8903-F7894D87DF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Plupart des </a:t>
            </a:r>
            <a:r>
              <a:rPr lang="fr-FR" dirty="0" err="1"/>
              <a:t>review</a:t>
            </a:r>
            <a:r>
              <a:rPr lang="fr-FR" dirty="0"/>
              <a:t> scores sont 5/5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FEE80-2D38-4838-9E36-AD6F72685FE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dirty="0" err="1"/>
              <a:t>Review</a:t>
            </a:r>
            <a:r>
              <a:rPr lang="fr-FR" dirty="0"/>
              <a:t> score varie par catégorie</a:t>
            </a:r>
          </a:p>
          <a:p>
            <a:pPr lvl="1"/>
            <a:r>
              <a:rPr lang="fr-FR" dirty="0"/>
              <a:t>Temps de livraison ?</a:t>
            </a:r>
          </a:p>
          <a:p>
            <a:pPr lvl="1"/>
            <a:r>
              <a:rPr lang="fr-FR" dirty="0"/>
              <a:t>Qualité / localisation vendeur ?</a:t>
            </a:r>
          </a:p>
          <a:p>
            <a:pPr lvl="1"/>
            <a:r>
              <a:rPr lang="fr-FR" dirty="0"/>
              <a:t>Expectations client ?</a:t>
            </a:r>
          </a:p>
        </p:txBody>
      </p:sp>
      <p:sp>
        <p:nvSpPr>
          <p:cNvPr id="209" name="Google Shape;209;p10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15</a:t>
            </a:fld>
            <a:endParaRPr lang="fr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2074A7D8-29E4-4F84-B970-335D21511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00" y="2699645"/>
            <a:ext cx="4719701" cy="3302619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F21B990C-1488-47D8-9C7C-4463BCAD4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801" y="2484289"/>
            <a:ext cx="5765079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14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 b="0" i="0" dirty="0">
                <a:latin typeface="Montserrat"/>
                <a:ea typeface="Montserrat"/>
                <a:cs typeface="Montserrat"/>
                <a:sym typeface="Montserrat"/>
              </a:rPr>
              <a:t>03. Modélisations effectuées</a:t>
            </a:r>
            <a:endParaRPr dirty="0"/>
          </a:p>
        </p:txBody>
      </p:sp>
      <p:sp>
        <p:nvSpPr>
          <p:cNvPr id="275" name="Google Shape;275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671B57BD-9196-4C43-A571-CFDBE5963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1. Segmentation RFM (Récence, Fréquence, Monétaire)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09FA0F5-9FC0-41E0-9BFC-F0CFD03124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Scoring</a:t>
            </a:r>
            <a:r>
              <a:rPr lang="fr-FR" dirty="0"/>
              <a:t> RFM</a:t>
            </a:r>
          </a:p>
          <a:p>
            <a:pPr lvl="1"/>
            <a:r>
              <a:rPr lang="fr-FR" dirty="0"/>
              <a:t>R = Récence en 4 </a:t>
            </a:r>
            <a:r>
              <a:rPr lang="fr-FR" dirty="0" err="1"/>
              <a:t>bins</a:t>
            </a:r>
            <a:r>
              <a:rPr lang="fr-FR" dirty="0"/>
              <a:t> (quantiles)</a:t>
            </a:r>
          </a:p>
          <a:p>
            <a:pPr lvl="1"/>
            <a:r>
              <a:rPr lang="fr-FR" dirty="0"/>
              <a:t>F = Fréquence en 3 </a:t>
            </a:r>
            <a:r>
              <a:rPr lang="fr-FR" dirty="0" err="1"/>
              <a:t>bins</a:t>
            </a:r>
            <a:r>
              <a:rPr lang="fr-FR" dirty="0"/>
              <a:t> (1,2, plus)</a:t>
            </a:r>
          </a:p>
          <a:p>
            <a:pPr lvl="1"/>
            <a:r>
              <a:rPr lang="fr-FR" dirty="0"/>
              <a:t>M = Montant moyenne en 4 </a:t>
            </a:r>
            <a:r>
              <a:rPr lang="fr-FR" dirty="0" err="1"/>
              <a:t>bins</a:t>
            </a:r>
            <a:r>
              <a:rPr lang="fr-FR" dirty="0"/>
              <a:t> (quantiles)</a:t>
            </a:r>
          </a:p>
          <a:p>
            <a:endParaRPr lang="fr-FR" dirty="0"/>
          </a:p>
          <a:p>
            <a:r>
              <a:rPr lang="fr-FR" dirty="0"/>
              <a:t>Score = R + F + M</a:t>
            </a:r>
          </a:p>
          <a:p>
            <a:endParaRPr lang="fr-FR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C96AD23-D923-48DC-9F45-BBDA4BA83DD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dirty="0"/>
              <a:t>Incite à faire du marketing au plus récent (97% clients on fait un seul commande)</a:t>
            </a:r>
          </a:p>
        </p:txBody>
      </p:sp>
      <p:sp>
        <p:nvSpPr>
          <p:cNvPr id="239" name="Google Shape;239;p14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17</a:t>
            </a:fld>
            <a:endParaRPr lang="fr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EFECE988-D5FF-40AB-9CBC-F36C4B315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607" y="2708544"/>
            <a:ext cx="7212698" cy="3771428"/>
          </a:xfrm>
          <a:prstGeom prst="rect">
            <a:avLst/>
          </a:prstGeom>
        </p:spPr>
      </p:pic>
      <p:pic>
        <p:nvPicPr>
          <p:cNvPr id="17" name="Picture 16" descr="Chart, treemap chart&#10;&#10;Description automatically generated">
            <a:extLst>
              <a:ext uri="{FF2B5EF4-FFF2-40B4-BE49-F238E27FC236}">
                <a16:creationId xmlns:a16="http://schemas.microsoft.com/office/drawing/2014/main" id="{BFCEDDC4-C32D-481B-98E9-70083A353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220" y="3429000"/>
            <a:ext cx="3662532" cy="272853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671B57BD-9196-4C43-A571-CFDBE5963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2. Segmentation </a:t>
            </a:r>
            <a:r>
              <a:rPr lang="fr-FR" dirty="0" err="1"/>
              <a:t>Kmeans</a:t>
            </a:r>
            <a:r>
              <a:rPr lang="fr-FR" dirty="0"/>
              <a:t> (Récence, Fréquence, Monétaire)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09FA0F5-9FC0-41E0-9BFC-F0CFD03124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Segmentation par </a:t>
            </a:r>
            <a:r>
              <a:rPr lang="fr-FR" dirty="0" err="1"/>
              <a:t>Kmeans</a:t>
            </a:r>
            <a:r>
              <a:rPr lang="fr-FR" dirty="0"/>
              <a:t> (K=7)</a:t>
            </a:r>
          </a:p>
        </p:txBody>
      </p:sp>
      <p:sp>
        <p:nvSpPr>
          <p:cNvPr id="239" name="Google Shape;239;p14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18</a:t>
            </a:fld>
            <a:endParaRPr lang="fr"/>
          </a:p>
        </p:txBody>
      </p:sp>
      <p:pic>
        <p:nvPicPr>
          <p:cNvPr id="3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75E1D813-6502-4187-85A0-13228935D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983" y="3440178"/>
            <a:ext cx="3553845" cy="3316922"/>
          </a:xfrm>
          <a:prstGeom prst="rect">
            <a:avLst/>
          </a:prstGeom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27F2B4DB-D52F-47A0-9B7C-2A6358894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59" y="2255915"/>
            <a:ext cx="4958143" cy="278427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2A45519-C22D-425D-9959-00A5C8F56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0973" y="827444"/>
            <a:ext cx="3726993" cy="265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4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7F21C1-B3BB-4F11-A371-AC3886BCA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3. Segmentation </a:t>
            </a:r>
            <a:r>
              <a:rPr lang="fr-FR" dirty="0" err="1"/>
              <a:t>KMeans</a:t>
            </a:r>
            <a:r>
              <a:rPr lang="fr-FR" dirty="0"/>
              <a:t> – choix de nombre de clusters (k)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24E756-D555-49A4-99C5-E52516BF9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851338"/>
            <a:ext cx="4293034" cy="5772362"/>
          </a:xfrm>
        </p:spPr>
        <p:txBody>
          <a:bodyPr/>
          <a:lstStyle/>
          <a:p>
            <a:r>
              <a:rPr lang="fr-FR" dirty="0"/>
              <a:t>Cohérence</a:t>
            </a:r>
          </a:p>
          <a:p>
            <a:pPr lvl="1"/>
            <a:r>
              <a:rPr lang="fr-FR" dirty="0" err="1"/>
              <a:t>Inertia</a:t>
            </a:r>
            <a:r>
              <a:rPr lang="fr-FR" dirty="0"/>
              <a:t> (</a:t>
            </a:r>
            <a:r>
              <a:rPr lang="fr-FR" dirty="0" err="1"/>
              <a:t>distortion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Calinski</a:t>
            </a:r>
            <a:r>
              <a:rPr lang="fr-FR" dirty="0"/>
              <a:t> </a:t>
            </a:r>
            <a:r>
              <a:rPr lang="fr-FR" dirty="0" err="1"/>
              <a:t>Harabasz</a:t>
            </a:r>
            <a:endParaRPr lang="fr-FR" dirty="0"/>
          </a:p>
          <a:p>
            <a:pPr lvl="1"/>
            <a:r>
              <a:rPr lang="fr-FR" dirty="0" err="1"/>
              <a:t>Davies_Bouldin</a:t>
            </a:r>
            <a:endParaRPr lang="fr-FR" dirty="0"/>
          </a:p>
          <a:p>
            <a:endParaRPr lang="fr-FR" dirty="0"/>
          </a:p>
          <a:p>
            <a:r>
              <a:rPr lang="fr-FR" dirty="0"/>
              <a:t>Forme</a:t>
            </a:r>
          </a:p>
          <a:p>
            <a:pPr lvl="1"/>
            <a:r>
              <a:rPr lang="fr-FR" dirty="0"/>
              <a:t>Silhouette</a:t>
            </a:r>
          </a:p>
          <a:p>
            <a:endParaRPr lang="fr-FR" dirty="0"/>
          </a:p>
          <a:p>
            <a:r>
              <a:rPr lang="fr-FR" dirty="0"/>
              <a:t>Stabilité</a:t>
            </a:r>
          </a:p>
          <a:p>
            <a:pPr lvl="1"/>
            <a:r>
              <a:rPr lang="fr-FR" dirty="0"/>
              <a:t>Mesure de la reproductibilité des clusters sur échantillons aléatoires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0030EB-C027-40D3-A7D0-6950B51877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 smtClean="0"/>
              <a:pPr lvl="0"/>
              <a:t>19</a:t>
            </a:fld>
            <a:endParaRPr lang="fr"/>
          </a:p>
        </p:txBody>
      </p:sp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2AF8FE4E-C678-4CCA-8948-7123856944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08"/>
          <a:stretch/>
        </p:blipFill>
        <p:spPr>
          <a:xfrm>
            <a:off x="4804515" y="1023009"/>
            <a:ext cx="6921008" cy="57193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BA014B-1F1E-46BB-8AED-347EF8999994}"/>
              </a:ext>
            </a:extLst>
          </p:cNvPr>
          <p:cNvSpPr txBox="1"/>
          <p:nvPr/>
        </p:nvSpPr>
        <p:spPr>
          <a:xfrm>
            <a:off x="8898241" y="5094977"/>
            <a:ext cx="21441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FEATURES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MonetaryValue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'Frequency'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review_score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'mean_nb_payments'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delivery_delay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282421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/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 dirty="0"/>
              <a:t>Sommaire</a:t>
            </a:r>
            <a:endParaRPr lang="fr-FR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FBC9F7E9-D0B0-4C5B-A8F4-3C0B8E7334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Segmentation des clients d’un site d’e-commerce</a:t>
            </a:r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2"/>
          </p:nvPr>
        </p:nvSpPr>
        <p:spPr>
          <a:xfrm>
            <a:off x="6308200" y="965600"/>
            <a:ext cx="5720110" cy="49269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152396" lvl="0" indent="0" rtl="0">
              <a:spcBef>
                <a:spcPts val="0"/>
              </a:spcBef>
              <a:spcAft>
                <a:spcPts val="600"/>
              </a:spcAft>
              <a:buSzPts val="1800"/>
              <a:buNone/>
            </a:pPr>
            <a:r>
              <a:rPr lang="fr-FR" dirty="0"/>
              <a:t>01 Présentation de la problématique</a:t>
            </a:r>
          </a:p>
          <a:p>
            <a:pPr marL="152396" lvl="0" indent="0" rtl="0">
              <a:spcBef>
                <a:spcPts val="0"/>
              </a:spcBef>
              <a:spcAft>
                <a:spcPts val="600"/>
              </a:spcAft>
              <a:buSzPts val="1800"/>
              <a:buNone/>
            </a:pPr>
            <a:r>
              <a:rPr lang="fr-FR" dirty="0"/>
              <a:t>02 Analyse exploratoire et </a:t>
            </a:r>
            <a:r>
              <a:rPr lang="fr-FR" dirty="0" err="1"/>
              <a:t>feature</a:t>
            </a:r>
            <a:r>
              <a:rPr lang="fr-FR" dirty="0"/>
              <a:t> engineering</a:t>
            </a:r>
          </a:p>
          <a:p>
            <a:pPr marL="152396" lvl="0" indent="0" rtl="0">
              <a:spcBef>
                <a:spcPts val="0"/>
              </a:spcBef>
              <a:spcAft>
                <a:spcPts val="600"/>
              </a:spcAft>
              <a:buSzPts val="1800"/>
              <a:buNone/>
            </a:pPr>
            <a:r>
              <a:rPr lang="fr-FR" dirty="0"/>
              <a:t>03 Modélisations </a:t>
            </a:r>
            <a:r>
              <a:rPr lang="fr-FR" b="0" i="0" dirty="0"/>
              <a:t>effectuées</a:t>
            </a:r>
          </a:p>
          <a:p>
            <a:pPr marL="152396" lvl="0" indent="0" rtl="0">
              <a:spcBef>
                <a:spcPts val="0"/>
              </a:spcBef>
              <a:spcAft>
                <a:spcPts val="600"/>
              </a:spcAft>
              <a:buSzPts val="1800"/>
              <a:buNone/>
            </a:pPr>
            <a:r>
              <a:rPr lang="fr-FR" dirty="0"/>
              <a:t>04 Modèle sélectionné</a:t>
            </a:r>
          </a:p>
          <a:p>
            <a:pPr marL="152396" lvl="0" indent="0" rtl="0">
              <a:spcBef>
                <a:spcPts val="0"/>
              </a:spcBef>
              <a:spcAft>
                <a:spcPts val="600"/>
              </a:spcAft>
              <a:buSzPts val="1800"/>
              <a:buNone/>
            </a:pPr>
            <a:r>
              <a:rPr lang="fr-FR" b="0" i="0" dirty="0"/>
              <a:t>05 Simulation de stabilité</a:t>
            </a:r>
          </a:p>
          <a:p>
            <a:pPr marL="152396" lvl="0" indent="0" rtl="0">
              <a:spcBef>
                <a:spcPts val="0"/>
              </a:spcBef>
              <a:spcAft>
                <a:spcPts val="600"/>
              </a:spcAft>
              <a:buSzPts val="1800"/>
              <a:buNone/>
            </a:pPr>
            <a:r>
              <a:rPr lang="fr-FR" dirty="0"/>
              <a:t>06 Conclusion</a:t>
            </a:r>
          </a:p>
          <a:p>
            <a:pPr marL="609585" lvl="0" indent="-342888" rtl="0">
              <a:spcBef>
                <a:spcPts val="0"/>
              </a:spcBef>
              <a:spcAft>
                <a:spcPts val="600"/>
              </a:spcAft>
              <a:buSzPts val="1800"/>
              <a:buNone/>
            </a:pPr>
            <a:endParaRPr lang="fr-FR" dirty="0"/>
          </a:p>
        </p:txBody>
      </p:sp>
      <p:sp>
        <p:nvSpPr>
          <p:cNvPr id="88" name="Google Shape;88;p2"/>
          <p:cNvSpPr txBox="1">
            <a:spLocks noGrp="1"/>
          </p:cNvSpPr>
          <p:nvPr>
            <p:ph type="sldNum" idx="12"/>
          </p:nvPr>
        </p:nvSpPr>
        <p:spPr/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fr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2</a:t>
            </a:fld>
            <a:endParaRPr lang="fr-FR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B27109E-8B01-4E92-9804-17351F019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Kmeans</a:t>
            </a:r>
            <a:r>
              <a:rPr lang="fr-FR" dirty="0"/>
              <a:t> – silhouette scores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0D71D5-37B1-4DBA-B26D-DA31D4EE4E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20</a:t>
            </a:fld>
            <a:endParaRPr lang="fr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D636400-196F-4CAD-96BE-29695EB0F6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49" t="10883" r="11517"/>
          <a:stretch/>
        </p:blipFill>
        <p:spPr>
          <a:xfrm>
            <a:off x="1282262" y="2291255"/>
            <a:ext cx="5265684" cy="358732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35D5C7-78C9-40FC-98D0-34B7E3EEC2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40097" y="2085746"/>
            <a:ext cx="2743213" cy="1945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FEATURES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MonetaryValue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'Frequency'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review_score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'mean_nb_payments'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delivery_delay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638875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65D590-293D-4E13-B649-BF8177589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Kmeans</a:t>
            </a:r>
            <a:r>
              <a:rPr lang="fr-FR" dirty="0"/>
              <a:t> (k=7) – Visualisation t-SNE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2000B3-434D-40F6-855F-8C717E9818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Frequent</a:t>
            </a:r>
            <a:r>
              <a:rPr lang="fr-FR" dirty="0"/>
              <a:t> acheteurs au milieu</a:t>
            </a:r>
          </a:p>
          <a:p>
            <a:r>
              <a:rPr lang="fr-FR" dirty="0"/>
              <a:t>Gros </a:t>
            </a:r>
            <a:r>
              <a:rPr lang="fr-FR" dirty="0" err="1"/>
              <a:t>dépenseurs</a:t>
            </a:r>
            <a:r>
              <a:rPr lang="fr-FR" dirty="0"/>
              <a:t> en bas</a:t>
            </a:r>
          </a:p>
          <a:p>
            <a:r>
              <a:rPr lang="fr-FR" dirty="0" err="1"/>
              <a:t>Pétit</a:t>
            </a:r>
            <a:r>
              <a:rPr lang="fr-FR" dirty="0"/>
              <a:t> achats en haut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6F81FF4-A492-49C3-8D84-BD4113CF86C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dirty="0"/>
              <a:t>Le moyenne de paiement est aussi discriminatoire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75000B-D804-4C1A-8261-33CF49163B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21</a:t>
            </a:fld>
            <a:endParaRPr lang="fr"/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5728E870-77F4-45A2-840A-BA926E6A37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60"/>
          <a:stretch/>
        </p:blipFill>
        <p:spPr>
          <a:xfrm>
            <a:off x="702021" y="2210671"/>
            <a:ext cx="4246769" cy="4187262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C3B39C02-FA7A-4EEA-92F9-492C03C5C0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37"/>
          <a:stretch/>
        </p:blipFill>
        <p:spPr>
          <a:xfrm>
            <a:off x="6941683" y="2210671"/>
            <a:ext cx="4354927" cy="42621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4CC08A-9542-4E84-8121-BA27090970B5}"/>
              </a:ext>
            </a:extLst>
          </p:cNvPr>
          <p:cNvSpPr txBox="1"/>
          <p:nvPr/>
        </p:nvSpPr>
        <p:spPr>
          <a:xfrm>
            <a:off x="5042495" y="4832627"/>
            <a:ext cx="21441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FEATURES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MonetaryValue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'Frequency'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review_score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'mean_nb_payments'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delivery_delay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06848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CA51D-9BC4-4668-8BFB-7810C7F55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Clustering </a:t>
            </a:r>
            <a:r>
              <a:rPr lang="fr-FR" dirty="0" err="1"/>
              <a:t>Agglomerative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CA21BC-D7FF-4FFC-B099-7EB1D9E127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Meilleur scores avec linkage Ward, k=7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CCCF17-771E-4C55-A81B-B37FA245E57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dirty="0"/>
              <a:t>Segmentation similaire à </a:t>
            </a:r>
            <a:r>
              <a:rPr lang="fr-FR" dirty="0" err="1"/>
              <a:t>Kmeans</a:t>
            </a:r>
            <a:endParaRPr lang="fr-FR" dirty="0"/>
          </a:p>
          <a:p>
            <a:r>
              <a:rPr lang="fr-FR" dirty="0"/>
              <a:t>Très chronophage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5565B1-3BD1-47CC-BA9A-4BE6291E87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22</a:t>
            </a:fld>
            <a:endParaRPr lang="fr"/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D6A07FAA-49D6-439B-9A56-9AC1F0727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864" y="1986454"/>
            <a:ext cx="4205817" cy="4045661"/>
          </a:xfrm>
          <a:prstGeom prst="rect">
            <a:avLst/>
          </a:prstGeom>
        </p:spPr>
      </p:pic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484608E5-B33B-4267-841F-46F19616E1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80"/>
          <a:stretch/>
        </p:blipFill>
        <p:spPr>
          <a:xfrm>
            <a:off x="2760308" y="1587061"/>
            <a:ext cx="3430882" cy="2255263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3B60A7B-8B59-4FE0-97C0-E946431D9C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660"/>
          <a:stretch/>
        </p:blipFill>
        <p:spPr>
          <a:xfrm>
            <a:off x="222269" y="3247448"/>
            <a:ext cx="3445842" cy="34214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418426-70A5-4ECB-996C-78733B8AF02F}"/>
              </a:ext>
            </a:extLst>
          </p:cNvPr>
          <p:cNvSpPr txBox="1"/>
          <p:nvPr/>
        </p:nvSpPr>
        <p:spPr>
          <a:xfrm>
            <a:off x="4370265" y="4958166"/>
            <a:ext cx="21441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FEATURES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MonetaryValue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'Frequency'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review_score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'mean_nb_payments'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delivery_delay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075435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59E45-8BD4-4ABA-9050-46CD3C461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DBSCAN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C45A7-11E9-4C53-B327-E4E63FE0B0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Les résultats sont très sensible au choix d’hyperparamètres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ADF62E-71D1-4590-AA65-FF07371915E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dirty="0"/>
              <a:t>Meilleur résultats presque identiques au </a:t>
            </a:r>
            <a:r>
              <a:rPr lang="fr-FR" dirty="0" err="1"/>
              <a:t>Kmeans</a:t>
            </a:r>
            <a:r>
              <a:rPr lang="fr-FR" dirty="0"/>
              <a:t> (k=7)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48FEA9-47CD-4E28-BE25-27BBF00E39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23</a:t>
            </a:fld>
            <a:endParaRPr lang="fr"/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57476FAA-1232-4385-A05D-48E4BC2CA3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43" t="9960" r="16506"/>
          <a:stretch/>
        </p:blipFill>
        <p:spPr>
          <a:xfrm>
            <a:off x="6472154" y="1884156"/>
            <a:ext cx="4572446" cy="4419944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A56FA80D-67CE-4B91-BD57-5612041A5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00" y="1944423"/>
            <a:ext cx="4986717" cy="36389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308A59-C129-4A5C-B6EB-8E7C7F058A20}"/>
              </a:ext>
            </a:extLst>
          </p:cNvPr>
          <p:cNvSpPr txBox="1"/>
          <p:nvPr/>
        </p:nvSpPr>
        <p:spPr>
          <a:xfrm>
            <a:off x="4647792" y="5424738"/>
            <a:ext cx="21441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FEATURES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MonetaryValue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'Frequency'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review_score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'mean_nb_payments'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delivery_delay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778421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 b="0" i="0">
                <a:latin typeface="Montserrat"/>
                <a:ea typeface="Montserrat"/>
                <a:cs typeface="Montserrat"/>
                <a:sym typeface="Montserrat"/>
              </a:rPr>
              <a:t>05 Le modèle final sélectionné</a:t>
            </a:r>
            <a:endParaRPr/>
          </a:p>
        </p:txBody>
      </p:sp>
      <p:sp>
        <p:nvSpPr>
          <p:cNvPr id="366" name="Google Shape;366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66609-7B95-4181-9C4A-2DB1B2AF7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Segments par </a:t>
            </a:r>
            <a:r>
              <a:rPr lang="fr-FR" dirty="0" err="1"/>
              <a:t>Kmeans</a:t>
            </a:r>
            <a:r>
              <a:rPr lang="fr-FR" dirty="0"/>
              <a:t> (k=7) (année février 2017-8)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0D71D5-37B1-4DBA-B26D-DA31D4EE4E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25</a:t>
            </a:fld>
            <a:endParaRPr lang="fr"/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1FDE44D3-05FF-4FFE-9893-B1318F29C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90" y="1012792"/>
            <a:ext cx="11513303" cy="546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42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65D590-293D-4E13-B649-BF8177589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Segments change pendant le temps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75000B-D804-4C1A-8261-33CF49163B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26</a:t>
            </a:fld>
            <a:endParaRPr lang="fr"/>
          </a:p>
        </p:txBody>
      </p:sp>
      <p:pic>
        <p:nvPicPr>
          <p:cNvPr id="4" name="Picture 3" descr="Chart, radar chart&#10;&#10;Description automatically generated">
            <a:extLst>
              <a:ext uri="{FF2B5EF4-FFF2-40B4-BE49-F238E27FC236}">
                <a16:creationId xmlns:a16="http://schemas.microsoft.com/office/drawing/2014/main" id="{A56B9524-F945-4322-85DB-436DF78DE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90" y="1109714"/>
            <a:ext cx="11450241" cy="543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904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F83AE-A9EE-4EE4-8FEA-1F8A867D4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Evolution des segments dans le temps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C7E055-DA23-4AAE-BE58-7D0E5B2AE7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820800"/>
            <a:ext cx="3091393" cy="5802900"/>
          </a:xfrm>
        </p:spPr>
        <p:txBody>
          <a:bodyPr>
            <a:normAutofit/>
          </a:bodyPr>
          <a:lstStyle/>
          <a:p>
            <a:pPr marL="76200" indent="0">
              <a:buNone/>
            </a:pPr>
            <a:r>
              <a:rPr lang="fr-FR" sz="1600" dirty="0"/>
              <a:t>Le segment ‘fréquent’ divise en 2 segments (satisfait/insatisfait)</a:t>
            </a:r>
          </a:p>
          <a:p>
            <a:pPr marL="76200" indent="0">
              <a:buNone/>
            </a:pPr>
            <a:endParaRPr lang="fr-FR" sz="1600" dirty="0"/>
          </a:p>
          <a:p>
            <a:pPr marL="76200" indent="0">
              <a:buNone/>
            </a:pPr>
            <a:endParaRPr lang="fr-FR" sz="1600" dirty="0"/>
          </a:p>
          <a:p>
            <a:pPr marL="76200" indent="0">
              <a:buNone/>
            </a:pPr>
            <a:r>
              <a:rPr lang="fr-FR" sz="1600" dirty="0"/>
              <a:t>Les segments très insatisfait et grand insatisfait devient 1 segment seul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6BA57A-2037-4431-9CFA-BB4AFCFD8E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27</a:t>
            </a:fld>
            <a:endParaRPr lang="fr"/>
          </a:p>
        </p:txBody>
      </p:sp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C2D59972-95F5-4723-9E0C-CF57F19642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8" t="7425" r="2936" b="3471"/>
          <a:stretch/>
        </p:blipFill>
        <p:spPr>
          <a:xfrm>
            <a:off x="3840480" y="1126142"/>
            <a:ext cx="7777779" cy="54975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123EF6-D914-4ED3-94FC-2B0174D900C5}"/>
              </a:ext>
            </a:extLst>
          </p:cNvPr>
          <p:cNvSpPr txBox="1"/>
          <p:nvPr/>
        </p:nvSpPr>
        <p:spPr>
          <a:xfrm>
            <a:off x="784255" y="4832627"/>
            <a:ext cx="21441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FEATURES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MonetaryValue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'Frequency'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review_score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'mean_nb_payments'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delivery_delay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422823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64D4A-F71C-49CA-8B12-555A82EE4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Profil des segments (février 2017-8)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27965CE-37D1-4DEC-8CE0-D03C01A76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1517C7-9845-48E7-A8B6-58820625585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dirty="0"/>
              <a:t>4</a:t>
            </a:r>
          </a:p>
          <a:p>
            <a:endParaRPr lang="fr-F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4BB6EE-8C8A-470A-9B46-9035293F57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28</a:t>
            </a:fld>
            <a:endParaRPr lang="fr"/>
          </a:p>
        </p:txBody>
      </p:sp>
      <p:pic>
        <p:nvPicPr>
          <p:cNvPr id="18" name="Picture 1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C11C0AA5-CDBF-4071-B5EA-9EDBE8224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62" y="884289"/>
            <a:ext cx="9295238" cy="5333333"/>
          </a:xfrm>
          <a:prstGeom prst="rect">
            <a:avLst/>
          </a:prstGeom>
        </p:spPr>
      </p:pic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D361B62A-2766-465A-B69F-6C7815A57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510892"/>
              </p:ext>
            </p:extLst>
          </p:nvPr>
        </p:nvGraphicFramePr>
        <p:xfrm>
          <a:off x="7319641" y="4035314"/>
          <a:ext cx="3580217" cy="2362541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78580">
                  <a:extLst>
                    <a:ext uri="{9D8B030D-6E8A-4147-A177-3AD203B41FA5}">
                      <a16:colId xmlns:a16="http://schemas.microsoft.com/office/drawing/2014/main" val="3897238043"/>
                    </a:ext>
                  </a:extLst>
                </a:gridCol>
                <a:gridCol w="2601637">
                  <a:extLst>
                    <a:ext uri="{9D8B030D-6E8A-4147-A177-3AD203B41FA5}">
                      <a16:colId xmlns:a16="http://schemas.microsoft.com/office/drawing/2014/main" val="2740464232"/>
                    </a:ext>
                  </a:extLst>
                </a:gridCol>
              </a:tblGrid>
              <a:tr h="293267">
                <a:tc>
                  <a:txBody>
                    <a:bodyPr/>
                    <a:lstStyle/>
                    <a:p>
                      <a:r>
                        <a:rPr lang="fr-FR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600" dirty="0"/>
                        <a:t>Grand insatisfait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16238"/>
                  </a:ext>
                </a:extLst>
              </a:tr>
              <a:tr h="293267">
                <a:tc>
                  <a:txBody>
                    <a:bodyPr/>
                    <a:lstStyle/>
                    <a:p>
                      <a:r>
                        <a:rPr lang="fr-FR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Moyenne heureux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101131"/>
                  </a:ext>
                </a:extLst>
              </a:tr>
              <a:tr h="293267">
                <a:tc>
                  <a:txBody>
                    <a:bodyPr/>
                    <a:lstStyle/>
                    <a:p>
                      <a:r>
                        <a:rPr lang="fr-FR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Moyenne insatisfait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806124"/>
                  </a:ext>
                </a:extLst>
              </a:tr>
              <a:tr h="293267">
                <a:tc>
                  <a:txBody>
                    <a:bodyPr/>
                    <a:lstStyle/>
                    <a:p>
                      <a:r>
                        <a:rPr lang="fr-FR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600" dirty="0"/>
                        <a:t>Fréquent, assez satisfait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948952"/>
                  </a:ext>
                </a:extLst>
              </a:tr>
              <a:tr h="293267">
                <a:tc>
                  <a:txBody>
                    <a:bodyPr/>
                    <a:lstStyle/>
                    <a:p>
                      <a:r>
                        <a:rPr lang="fr-FR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Très insatisfait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932834"/>
                  </a:ext>
                </a:extLst>
              </a:tr>
              <a:tr h="350861">
                <a:tc>
                  <a:txBody>
                    <a:bodyPr/>
                    <a:lstStyle/>
                    <a:p>
                      <a:r>
                        <a:rPr lang="fr-FR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Petit insatisfait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3752948"/>
                  </a:ext>
                </a:extLst>
              </a:tr>
              <a:tr h="293267">
                <a:tc>
                  <a:txBody>
                    <a:bodyPr/>
                    <a:lstStyle/>
                    <a:p>
                      <a:r>
                        <a:rPr lang="fr-FR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Petit heureux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107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9825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alendar&#10;&#10;Description automatically generated">
            <a:extLst>
              <a:ext uri="{FF2B5EF4-FFF2-40B4-BE49-F238E27FC236}">
                <a16:creationId xmlns:a16="http://schemas.microsoft.com/office/drawing/2014/main" id="{955E86DF-F9C8-4EBC-8B1F-0110BCAED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388" y="1855694"/>
            <a:ext cx="6808071" cy="41816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44B2A4-4908-4B1F-A6B2-01B201227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Profil des segments – Moyenne de paiement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EEB2E-E86C-47BF-B6A2-D58F99229A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7950" indent="0">
              <a:buNone/>
            </a:pPr>
            <a:r>
              <a:rPr lang="fr-FR" dirty="0"/>
              <a:t>Fréquent (</a:t>
            </a:r>
            <a:r>
              <a:rPr lang="fr-FR" dirty="0" err="1"/>
              <a:t>seg</a:t>
            </a:r>
            <a:r>
              <a:rPr lang="fr-FR" dirty="0"/>
              <a:t> 1.)</a:t>
            </a:r>
          </a:p>
          <a:p>
            <a:r>
              <a:rPr lang="fr-FR" dirty="0"/>
              <a:t>plutôt carte de </a:t>
            </a:r>
            <a:r>
              <a:rPr lang="fr-FR" dirty="0" err="1"/>
              <a:t>credit</a:t>
            </a:r>
            <a:endParaRPr lang="fr-FR" dirty="0"/>
          </a:p>
          <a:p>
            <a:endParaRPr lang="fr-FR" dirty="0"/>
          </a:p>
          <a:p>
            <a:pPr marL="107950" indent="0">
              <a:buNone/>
            </a:pPr>
            <a:r>
              <a:rPr lang="fr-FR" dirty="0"/>
              <a:t>Grand/moyenne (</a:t>
            </a:r>
            <a:r>
              <a:rPr lang="fr-FR" dirty="0" err="1"/>
              <a:t>Seg</a:t>
            </a:r>
            <a:r>
              <a:rPr lang="fr-FR" dirty="0"/>
              <a:t>. 2,3,6)</a:t>
            </a:r>
          </a:p>
          <a:p>
            <a:r>
              <a:rPr lang="fr-FR" dirty="0"/>
              <a:t> toujours carte de crédit</a:t>
            </a:r>
          </a:p>
          <a:p>
            <a:pPr marL="107950" indent="0">
              <a:buNone/>
            </a:pPr>
            <a:endParaRPr lang="fr-FR" dirty="0"/>
          </a:p>
          <a:p>
            <a:pPr marL="107950" indent="0">
              <a:buNone/>
            </a:pPr>
            <a:r>
              <a:rPr lang="fr-FR" dirty="0"/>
              <a:t>Petits dépensiers (</a:t>
            </a:r>
            <a:r>
              <a:rPr lang="fr-FR" dirty="0" err="1"/>
              <a:t>seg</a:t>
            </a:r>
            <a:r>
              <a:rPr lang="fr-FR" dirty="0"/>
              <a:t> 4,5,7)</a:t>
            </a:r>
          </a:p>
          <a:p>
            <a:r>
              <a:rPr lang="fr-FR" dirty="0"/>
              <a:t>beaucoup de transfert bancaire (</a:t>
            </a:r>
            <a:r>
              <a:rPr lang="fr-FR" dirty="0" err="1"/>
              <a:t>boleto</a:t>
            </a:r>
            <a:r>
              <a:rPr lang="fr-FR" dirty="0"/>
              <a:t>)</a:t>
            </a:r>
          </a:p>
          <a:p>
            <a:r>
              <a:rPr lang="fr-FR" dirty="0"/>
              <a:t>Beaucoup de vouchers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6FAD2E-F777-4D0E-81CF-34A567B772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29</a:t>
            </a:fld>
            <a:endParaRPr lang="fr"/>
          </a:p>
        </p:txBody>
      </p:sp>
      <p:graphicFrame>
        <p:nvGraphicFramePr>
          <p:cNvPr id="8" name="Table 16">
            <a:extLst>
              <a:ext uri="{FF2B5EF4-FFF2-40B4-BE49-F238E27FC236}">
                <a16:creationId xmlns:a16="http://schemas.microsoft.com/office/drawing/2014/main" id="{04F3DA19-5350-48C9-A343-89B0871686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917909"/>
              </p:ext>
            </p:extLst>
          </p:nvPr>
        </p:nvGraphicFramePr>
        <p:xfrm>
          <a:off x="709761" y="4346372"/>
          <a:ext cx="3306734" cy="21336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03829">
                  <a:extLst>
                    <a:ext uri="{9D8B030D-6E8A-4147-A177-3AD203B41FA5}">
                      <a16:colId xmlns:a16="http://schemas.microsoft.com/office/drawing/2014/main" val="3897238043"/>
                    </a:ext>
                  </a:extLst>
                </a:gridCol>
                <a:gridCol w="2402905">
                  <a:extLst>
                    <a:ext uri="{9D8B030D-6E8A-4147-A177-3AD203B41FA5}">
                      <a16:colId xmlns:a16="http://schemas.microsoft.com/office/drawing/2014/main" val="2740464232"/>
                    </a:ext>
                  </a:extLst>
                </a:gridCol>
              </a:tblGrid>
              <a:tr h="297347">
                <a:tc>
                  <a:txBody>
                    <a:bodyPr/>
                    <a:lstStyle/>
                    <a:p>
                      <a:r>
                        <a:rPr lang="fr-FR" sz="1400" dirty="0" err="1"/>
                        <a:t>Seg</a:t>
                      </a:r>
                      <a:r>
                        <a:rPr lang="fr-FR" sz="1400" dirty="0"/>
                        <a:t> 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400" dirty="0"/>
                        <a:t>Fréquent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16238"/>
                  </a:ext>
                </a:extLst>
              </a:tr>
              <a:tr h="297347">
                <a:tc>
                  <a:txBody>
                    <a:bodyPr/>
                    <a:lstStyle/>
                    <a:p>
                      <a:r>
                        <a:rPr lang="fr-FR" sz="1400" dirty="0" err="1"/>
                        <a:t>Seg</a:t>
                      </a:r>
                      <a:r>
                        <a:rPr lang="fr-FR" sz="14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Moyenne heureux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101131"/>
                  </a:ext>
                </a:extLst>
              </a:tr>
              <a:tr h="297347">
                <a:tc>
                  <a:txBody>
                    <a:bodyPr/>
                    <a:lstStyle/>
                    <a:p>
                      <a:r>
                        <a:rPr lang="fr-FR" sz="1400" dirty="0" err="1"/>
                        <a:t>Seg</a:t>
                      </a:r>
                      <a:r>
                        <a:rPr lang="fr-FR" sz="14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Moyenne insatisfait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806124"/>
                  </a:ext>
                </a:extLst>
              </a:tr>
              <a:tr h="297347">
                <a:tc>
                  <a:txBody>
                    <a:bodyPr/>
                    <a:lstStyle/>
                    <a:p>
                      <a:r>
                        <a:rPr lang="fr-FR" sz="1400" dirty="0" err="1"/>
                        <a:t>Seg</a:t>
                      </a:r>
                      <a:r>
                        <a:rPr lang="fr-FR" sz="14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400" dirty="0"/>
                        <a:t>Petit heureux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948952"/>
                  </a:ext>
                </a:extLst>
              </a:tr>
              <a:tr h="297347">
                <a:tc>
                  <a:txBody>
                    <a:bodyPr/>
                    <a:lstStyle/>
                    <a:p>
                      <a:r>
                        <a:rPr lang="fr-FR" sz="1400" dirty="0" err="1"/>
                        <a:t>Seg</a:t>
                      </a:r>
                      <a:r>
                        <a:rPr lang="fr-FR" sz="1400" dirty="0"/>
                        <a:t>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Petit insatisfait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932834"/>
                  </a:ext>
                </a:extLst>
              </a:tr>
              <a:tr h="297347">
                <a:tc>
                  <a:txBody>
                    <a:bodyPr/>
                    <a:lstStyle/>
                    <a:p>
                      <a:r>
                        <a:rPr lang="fr-FR" sz="1400" dirty="0" err="1"/>
                        <a:t>Seg</a:t>
                      </a:r>
                      <a:r>
                        <a:rPr lang="fr-FR" sz="1400" dirty="0"/>
                        <a:t>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Grand insatisfait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3752948"/>
                  </a:ext>
                </a:extLst>
              </a:tr>
              <a:tr h="297347">
                <a:tc>
                  <a:txBody>
                    <a:bodyPr/>
                    <a:lstStyle/>
                    <a:p>
                      <a:r>
                        <a:rPr lang="fr-FR" sz="1400" dirty="0" err="1"/>
                        <a:t>Seg</a:t>
                      </a:r>
                      <a:r>
                        <a:rPr lang="fr-FR" sz="14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Petit heureux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107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429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dirty="0"/>
              <a:t>01 Présentation de la problématique</a:t>
            </a:r>
          </a:p>
        </p:txBody>
      </p:sp>
      <p:sp>
        <p:nvSpPr>
          <p:cNvPr id="94" name="Google Shape;94;p3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3</a:t>
            </a:fld>
            <a:endParaRPr lang="fr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99EAE-C22B-42DB-B930-E38756C5A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Profil des segments – catégories préférées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237153-74D2-44CF-BBE0-94A5CDC8FA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7950" indent="0">
              <a:buFont typeface="Proxima Nova"/>
              <a:buNone/>
            </a:pPr>
            <a:r>
              <a:rPr lang="fr-FR" dirty="0"/>
              <a:t>Fréquent (</a:t>
            </a:r>
            <a:r>
              <a:rPr lang="fr-FR" dirty="0" err="1"/>
              <a:t>Seg</a:t>
            </a:r>
            <a:r>
              <a:rPr lang="fr-FR" dirty="0"/>
              <a:t> 1) </a:t>
            </a:r>
          </a:p>
          <a:p>
            <a:r>
              <a:rPr lang="fr-FR" dirty="0"/>
              <a:t>Parfum, santé, chambre et salle de bains</a:t>
            </a:r>
          </a:p>
          <a:p>
            <a:endParaRPr lang="fr-FR" dirty="0"/>
          </a:p>
          <a:p>
            <a:pPr marL="107950" indent="0">
              <a:buNone/>
            </a:pPr>
            <a:r>
              <a:rPr lang="fr-FR" dirty="0"/>
              <a:t>Grand/moyenne (</a:t>
            </a:r>
            <a:r>
              <a:rPr lang="fr-FR" dirty="0" err="1"/>
              <a:t>Seg</a:t>
            </a:r>
            <a:r>
              <a:rPr lang="fr-FR" dirty="0"/>
              <a:t>. 2,3,6)</a:t>
            </a:r>
          </a:p>
          <a:p>
            <a:r>
              <a:rPr lang="fr-FR" dirty="0"/>
              <a:t>Parfum/santé (satisfait - 2)</a:t>
            </a:r>
          </a:p>
          <a:p>
            <a:r>
              <a:rPr lang="fr-FR" dirty="0"/>
              <a:t>meubles (insatisfait 3 et 6)</a:t>
            </a:r>
          </a:p>
          <a:p>
            <a:pPr marL="107950" indent="0">
              <a:buFont typeface="Proxima Nova"/>
              <a:buNone/>
            </a:pPr>
            <a:endParaRPr lang="fr-FR" dirty="0"/>
          </a:p>
          <a:p>
            <a:pPr marL="107950" indent="0">
              <a:buNone/>
            </a:pPr>
            <a:r>
              <a:rPr lang="fr-FR" dirty="0"/>
              <a:t>Petits dépensiers (</a:t>
            </a:r>
            <a:r>
              <a:rPr lang="fr-FR" dirty="0" err="1"/>
              <a:t>seg</a:t>
            </a:r>
            <a:r>
              <a:rPr lang="fr-FR" dirty="0"/>
              <a:t> 4,5,7)</a:t>
            </a:r>
          </a:p>
          <a:p>
            <a:r>
              <a:rPr lang="fr-FR" dirty="0"/>
              <a:t>Office tech</a:t>
            </a:r>
          </a:p>
          <a:p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5DB081-ADA6-4FF1-AEA3-078C30B3E3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30</a:t>
            </a:fld>
            <a:endParaRPr lang="fr"/>
          </a:p>
        </p:txBody>
      </p:sp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2E11AEC3-9960-4AF1-B4D4-952C9A4E3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988" y="2039007"/>
            <a:ext cx="6847312" cy="4275788"/>
          </a:xfrm>
          <a:prstGeom prst="rect">
            <a:avLst/>
          </a:prstGeom>
        </p:spPr>
      </p:pic>
      <p:graphicFrame>
        <p:nvGraphicFramePr>
          <p:cNvPr id="8" name="Table 16">
            <a:extLst>
              <a:ext uri="{FF2B5EF4-FFF2-40B4-BE49-F238E27FC236}">
                <a16:creationId xmlns:a16="http://schemas.microsoft.com/office/drawing/2014/main" id="{A32B3889-7C0D-42D6-BB7E-6CA1164DF5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449166"/>
              </p:ext>
            </p:extLst>
          </p:nvPr>
        </p:nvGraphicFramePr>
        <p:xfrm>
          <a:off x="709760" y="4507561"/>
          <a:ext cx="3347233" cy="192024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14899">
                  <a:extLst>
                    <a:ext uri="{9D8B030D-6E8A-4147-A177-3AD203B41FA5}">
                      <a16:colId xmlns:a16="http://schemas.microsoft.com/office/drawing/2014/main" val="3897238043"/>
                    </a:ext>
                  </a:extLst>
                </a:gridCol>
                <a:gridCol w="2432334">
                  <a:extLst>
                    <a:ext uri="{9D8B030D-6E8A-4147-A177-3AD203B41FA5}">
                      <a16:colId xmlns:a16="http://schemas.microsoft.com/office/drawing/2014/main" val="2740464232"/>
                    </a:ext>
                  </a:extLst>
                </a:gridCol>
              </a:tblGrid>
              <a:tr h="251601">
                <a:tc>
                  <a:txBody>
                    <a:bodyPr/>
                    <a:lstStyle/>
                    <a:p>
                      <a:r>
                        <a:rPr lang="fr-FR" sz="1200" dirty="0" err="1"/>
                        <a:t>Seg</a:t>
                      </a:r>
                      <a:r>
                        <a:rPr lang="fr-FR" sz="1200" dirty="0"/>
                        <a:t> 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200" dirty="0"/>
                        <a:t>Fréquent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16238"/>
                  </a:ext>
                </a:extLst>
              </a:tr>
              <a:tr h="251601">
                <a:tc>
                  <a:txBody>
                    <a:bodyPr/>
                    <a:lstStyle/>
                    <a:p>
                      <a:r>
                        <a:rPr lang="fr-FR" sz="1200" dirty="0" err="1"/>
                        <a:t>Seg</a:t>
                      </a:r>
                      <a:r>
                        <a:rPr lang="fr-FR" sz="1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Moyenne heureux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101131"/>
                  </a:ext>
                </a:extLst>
              </a:tr>
              <a:tr h="251601">
                <a:tc>
                  <a:txBody>
                    <a:bodyPr/>
                    <a:lstStyle/>
                    <a:p>
                      <a:r>
                        <a:rPr lang="fr-FR" sz="1200" dirty="0" err="1"/>
                        <a:t>Seg</a:t>
                      </a:r>
                      <a:r>
                        <a:rPr lang="fr-FR" sz="1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Moyenne insatisfait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806124"/>
                  </a:ext>
                </a:extLst>
              </a:tr>
              <a:tr h="251601">
                <a:tc>
                  <a:txBody>
                    <a:bodyPr/>
                    <a:lstStyle/>
                    <a:p>
                      <a:r>
                        <a:rPr lang="fr-FR" sz="1200" dirty="0" err="1"/>
                        <a:t>Seg</a:t>
                      </a:r>
                      <a:r>
                        <a:rPr lang="fr-FR" sz="1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200" dirty="0"/>
                        <a:t>Petit heureux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948952"/>
                  </a:ext>
                </a:extLst>
              </a:tr>
              <a:tr h="251601">
                <a:tc>
                  <a:txBody>
                    <a:bodyPr/>
                    <a:lstStyle/>
                    <a:p>
                      <a:r>
                        <a:rPr lang="fr-FR" sz="1200" dirty="0" err="1"/>
                        <a:t>Seg</a:t>
                      </a:r>
                      <a:r>
                        <a:rPr lang="fr-FR" sz="1200" dirty="0"/>
                        <a:t>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Petit insatisfait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932834"/>
                  </a:ext>
                </a:extLst>
              </a:tr>
              <a:tr h="251601">
                <a:tc>
                  <a:txBody>
                    <a:bodyPr/>
                    <a:lstStyle/>
                    <a:p>
                      <a:r>
                        <a:rPr lang="fr-FR" sz="1200" dirty="0" err="1"/>
                        <a:t>Seg</a:t>
                      </a:r>
                      <a:r>
                        <a:rPr lang="fr-FR" sz="1200" dirty="0"/>
                        <a:t>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Grand insatisfait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3752948"/>
                  </a:ext>
                </a:extLst>
              </a:tr>
              <a:tr h="251601">
                <a:tc>
                  <a:txBody>
                    <a:bodyPr/>
                    <a:lstStyle/>
                    <a:p>
                      <a:r>
                        <a:rPr lang="fr-FR" sz="1200" dirty="0" err="1"/>
                        <a:t>Seg</a:t>
                      </a:r>
                      <a:r>
                        <a:rPr lang="fr-FR" sz="1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Petit heureux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107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5934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89157-745D-4518-BB2F-4BFF8668C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Stabilité des segments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6D905C3-34A5-466F-AA95-F09C7EA4C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992000"/>
            <a:ext cx="5333201" cy="5225700"/>
          </a:xfrm>
        </p:spPr>
        <p:txBody>
          <a:bodyPr/>
          <a:lstStyle/>
          <a:p>
            <a:pPr marL="107950" indent="0">
              <a:buNone/>
            </a:pPr>
            <a:r>
              <a:rPr lang="fr-FR" b="1" dirty="0"/>
              <a:t>La segmentation reste stable pendant 2 mois</a:t>
            </a:r>
          </a:p>
          <a:p>
            <a:r>
              <a:rPr lang="fr-FR" dirty="0"/>
              <a:t>Meilleur stabilité pour 7 segments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7C4D32D-4B74-460D-B6E5-3FAA5108929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dirty="0"/>
              <a:t>ARI Score = </a:t>
            </a:r>
            <a:r>
              <a:rPr lang="fr-FR" dirty="0" err="1"/>
              <a:t>Adjusted</a:t>
            </a:r>
            <a:r>
              <a:rPr lang="fr-FR" dirty="0"/>
              <a:t> Rand Index</a:t>
            </a:r>
          </a:p>
          <a:p>
            <a:pPr marL="107950" indent="0">
              <a:buNone/>
            </a:pPr>
            <a:endParaRPr lang="fr-FR" dirty="0"/>
          </a:p>
          <a:p>
            <a:pPr marL="107950" indent="0">
              <a:buNone/>
            </a:pPr>
            <a:r>
              <a:rPr lang="fr-FR" dirty="0"/>
              <a:t>Indique le similarité de la segmentation entre 2 partitions</a:t>
            </a:r>
          </a:p>
          <a:p>
            <a:pPr marL="107950" indent="0">
              <a:buNone/>
            </a:pPr>
            <a:endParaRPr lang="fr-FR" dirty="0"/>
          </a:p>
          <a:p>
            <a:pPr marL="107950" indent="0">
              <a:buNone/>
            </a:pPr>
            <a:r>
              <a:rPr lang="fr-FR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B10E4D-C2D6-4D2A-BA25-60BEA9A28B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31</a:t>
            </a:fld>
            <a:endParaRPr lang="fr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3326241-11AE-4A9D-8C89-99F125E6D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99" y="2287547"/>
            <a:ext cx="5596318" cy="424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7611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/>
              <a:t>06 Conclusion et améliorations à faire</a:t>
            </a:r>
            <a:endParaRPr/>
          </a:p>
        </p:txBody>
      </p:sp>
      <p:sp>
        <p:nvSpPr>
          <p:cNvPr id="385" name="Google Shape;385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3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/>
              <a:t>Conclusions</a:t>
            </a:r>
          </a:p>
        </p:txBody>
      </p:sp>
      <p:sp>
        <p:nvSpPr>
          <p:cNvPr id="392" name="Google Shape;392;p33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33</a:t>
            </a:fld>
            <a:endParaRPr lang="fr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87DB69C-8695-49D0-9C2B-09F16AEB1F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70821"/>
              </p:ext>
            </p:extLst>
          </p:nvPr>
        </p:nvGraphicFramePr>
        <p:xfrm>
          <a:off x="667610" y="2847277"/>
          <a:ext cx="10167056" cy="31356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0882">
                  <a:extLst>
                    <a:ext uri="{9D8B030D-6E8A-4147-A177-3AD203B41FA5}">
                      <a16:colId xmlns:a16="http://schemas.microsoft.com/office/drawing/2014/main" val="968079971"/>
                    </a:ext>
                  </a:extLst>
                </a:gridCol>
                <a:gridCol w="1270882">
                  <a:extLst>
                    <a:ext uri="{9D8B030D-6E8A-4147-A177-3AD203B41FA5}">
                      <a16:colId xmlns:a16="http://schemas.microsoft.com/office/drawing/2014/main" val="506537187"/>
                    </a:ext>
                  </a:extLst>
                </a:gridCol>
                <a:gridCol w="1270882">
                  <a:extLst>
                    <a:ext uri="{9D8B030D-6E8A-4147-A177-3AD203B41FA5}">
                      <a16:colId xmlns:a16="http://schemas.microsoft.com/office/drawing/2014/main" val="1242464193"/>
                    </a:ext>
                  </a:extLst>
                </a:gridCol>
                <a:gridCol w="1270882">
                  <a:extLst>
                    <a:ext uri="{9D8B030D-6E8A-4147-A177-3AD203B41FA5}">
                      <a16:colId xmlns:a16="http://schemas.microsoft.com/office/drawing/2014/main" val="4138450943"/>
                    </a:ext>
                  </a:extLst>
                </a:gridCol>
                <a:gridCol w="1270882">
                  <a:extLst>
                    <a:ext uri="{9D8B030D-6E8A-4147-A177-3AD203B41FA5}">
                      <a16:colId xmlns:a16="http://schemas.microsoft.com/office/drawing/2014/main" val="2487715162"/>
                    </a:ext>
                  </a:extLst>
                </a:gridCol>
                <a:gridCol w="1270882">
                  <a:extLst>
                    <a:ext uri="{9D8B030D-6E8A-4147-A177-3AD203B41FA5}">
                      <a16:colId xmlns:a16="http://schemas.microsoft.com/office/drawing/2014/main" val="814921012"/>
                    </a:ext>
                  </a:extLst>
                </a:gridCol>
                <a:gridCol w="1270882">
                  <a:extLst>
                    <a:ext uri="{9D8B030D-6E8A-4147-A177-3AD203B41FA5}">
                      <a16:colId xmlns:a16="http://schemas.microsoft.com/office/drawing/2014/main" val="4227242609"/>
                    </a:ext>
                  </a:extLst>
                </a:gridCol>
                <a:gridCol w="1270882">
                  <a:extLst>
                    <a:ext uri="{9D8B030D-6E8A-4147-A177-3AD203B41FA5}">
                      <a16:colId xmlns:a16="http://schemas.microsoft.com/office/drawing/2014/main" val="1914352151"/>
                    </a:ext>
                  </a:extLst>
                </a:gridCol>
              </a:tblGrid>
              <a:tr h="582218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Fréquent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Moyenne heureux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Moyenne</a:t>
                      </a:r>
                    </a:p>
                    <a:p>
                      <a:r>
                        <a:rPr lang="fr-FR" dirty="0"/>
                        <a:t>insatisfait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Grand insatisfait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Petit heureux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Petit</a:t>
                      </a:r>
                    </a:p>
                    <a:p>
                      <a:r>
                        <a:rPr lang="fr-FR" dirty="0"/>
                        <a:t>insatisfait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Très insatisfait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782473"/>
                  </a:ext>
                </a:extLst>
              </a:tr>
              <a:tr h="582218">
                <a:tc>
                  <a:txBody>
                    <a:bodyPr/>
                    <a:lstStyle/>
                    <a:p>
                      <a:r>
                        <a:rPr lang="fr-FR" dirty="0"/>
                        <a:t>pourcentage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006906"/>
                  </a:ext>
                </a:extLst>
              </a:tr>
              <a:tr h="416686">
                <a:tc>
                  <a:txBody>
                    <a:bodyPr/>
                    <a:lstStyle/>
                    <a:p>
                      <a:r>
                        <a:rPr lang="fr-FR" dirty="0"/>
                        <a:t>Montant moyenne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731494"/>
                  </a:ext>
                </a:extLst>
              </a:tr>
              <a:tr h="416686">
                <a:tc>
                  <a:txBody>
                    <a:bodyPr/>
                    <a:lstStyle/>
                    <a:p>
                      <a:r>
                        <a:rPr lang="fr-FR" dirty="0" err="1"/>
                        <a:t>Review</a:t>
                      </a:r>
                      <a:r>
                        <a:rPr lang="fr-FR" dirty="0"/>
                        <a:t>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967472"/>
                  </a:ext>
                </a:extLst>
              </a:tr>
              <a:tr h="416686">
                <a:tc>
                  <a:txBody>
                    <a:bodyPr/>
                    <a:lstStyle/>
                    <a:p>
                      <a:r>
                        <a:rPr lang="fr-FR" dirty="0"/>
                        <a:t>Mode de paiement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crédit, </a:t>
                      </a:r>
                      <a:r>
                        <a:rPr lang="fr-FR" dirty="0" err="1"/>
                        <a:t>boleto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crédit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credit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credit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 err="1"/>
                        <a:t>Boleto</a:t>
                      </a:r>
                      <a:r>
                        <a:rPr lang="fr-FR" sz="1200" dirty="0"/>
                        <a:t>, voucher, </a:t>
                      </a:r>
                      <a:r>
                        <a:rPr lang="fr-FR" sz="1200" dirty="0" err="1"/>
                        <a:t>debit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200" dirty="0" err="1"/>
                        <a:t>Boleto</a:t>
                      </a:r>
                      <a:r>
                        <a:rPr lang="fr-FR" sz="1200" dirty="0"/>
                        <a:t>, voucher, </a:t>
                      </a:r>
                      <a:r>
                        <a:rPr lang="fr-FR" sz="1200" dirty="0" err="1"/>
                        <a:t>debit</a:t>
                      </a:r>
                      <a:endParaRPr lang="fr-F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200" dirty="0" err="1"/>
                        <a:t>Boleto</a:t>
                      </a:r>
                      <a:r>
                        <a:rPr lang="fr-FR" sz="1200" dirty="0"/>
                        <a:t>, voucher, </a:t>
                      </a:r>
                      <a:r>
                        <a:rPr lang="fr-FR" sz="1200" dirty="0" err="1"/>
                        <a:t>debit</a:t>
                      </a:r>
                      <a:endParaRPr lang="fr-F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0795955"/>
                  </a:ext>
                </a:extLst>
              </a:tr>
              <a:tr h="416686">
                <a:tc>
                  <a:txBody>
                    <a:bodyPr/>
                    <a:lstStyle/>
                    <a:p>
                      <a:r>
                        <a:rPr lang="fr-FR" dirty="0" err="1"/>
                        <a:t>Categorie</a:t>
                      </a:r>
                      <a:r>
                        <a:rPr lang="fr-FR" dirty="0"/>
                        <a:t> préférée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Bains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Parfums, santé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meubles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meubles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Office_tech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/>
                        <a:t>Office_tech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Office tech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359496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3B2DF-1379-4E8A-B914-494BD8AB3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690" y="667610"/>
            <a:ext cx="11360700" cy="5802900"/>
          </a:xfrm>
        </p:spPr>
        <p:txBody>
          <a:bodyPr/>
          <a:lstStyle/>
          <a:p>
            <a:r>
              <a:rPr lang="fr-FR" dirty="0"/>
              <a:t>Segmentation en 7 groupes de clients</a:t>
            </a:r>
          </a:p>
          <a:p>
            <a:r>
              <a:rPr lang="fr-FR" dirty="0"/>
              <a:t>Divisions par fréquence (1 groupe), dépense(Grand, moyenne, petit) et satisfaction</a:t>
            </a:r>
          </a:p>
          <a:p>
            <a:r>
              <a:rPr lang="fr-FR" dirty="0"/>
              <a:t>Besoin d’un maintenance chaque 2 mois</a:t>
            </a:r>
          </a:p>
          <a:p>
            <a:endParaRPr lang="fr-FR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4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/>
              <a:t>Améliorations à faire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1A7CDC-7931-4F06-8FDF-5F4EBA6289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Ajouter des variables catégoriques aux segmentation</a:t>
            </a:r>
          </a:p>
          <a:p>
            <a:pPr lvl="1"/>
            <a:r>
              <a:rPr lang="fr-FR" dirty="0" err="1"/>
              <a:t>Kprototype</a:t>
            </a:r>
            <a:r>
              <a:rPr lang="fr-FR" dirty="0"/>
              <a:t> avec les catégories préférées </a:t>
            </a:r>
            <a:r>
              <a:rPr lang="fr-FR" dirty="0" err="1"/>
              <a:t>one-hot</a:t>
            </a:r>
            <a:r>
              <a:rPr lang="fr-FR" dirty="0"/>
              <a:t> </a:t>
            </a:r>
            <a:r>
              <a:rPr lang="fr-FR" dirty="0" err="1"/>
              <a:t>encoded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Analyse NLP des commentaires et titres des ‘</a:t>
            </a:r>
            <a:r>
              <a:rPr lang="fr-FR" dirty="0" err="1"/>
              <a:t>customer</a:t>
            </a:r>
            <a:r>
              <a:rPr lang="fr-FR" dirty="0"/>
              <a:t> </a:t>
            </a:r>
            <a:r>
              <a:rPr lang="fr-FR" dirty="0" err="1"/>
              <a:t>reviews</a:t>
            </a:r>
            <a:r>
              <a:rPr lang="fr-FR" dirty="0"/>
              <a:t>’</a:t>
            </a:r>
          </a:p>
          <a:p>
            <a:endParaRPr lang="fr-FR" dirty="0"/>
          </a:p>
          <a:p>
            <a:r>
              <a:rPr lang="fr-FR" dirty="0"/>
              <a:t>Segmentation par </a:t>
            </a:r>
            <a:r>
              <a:rPr lang="fr-FR" dirty="0" err="1"/>
              <a:t>Kmeans</a:t>
            </a:r>
            <a:r>
              <a:rPr lang="fr-FR" dirty="0"/>
              <a:t> semble très instable </a:t>
            </a:r>
          </a:p>
          <a:p>
            <a:pPr lvl="1"/>
            <a:r>
              <a:rPr lang="fr-FR" dirty="0"/>
              <a:t>Vérifier la stabilité des segments pour des dates de début différents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399" name="Google Shape;399;p34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34</a:t>
            </a:fld>
            <a:endParaRPr lang="fr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5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>
                <a:solidFill>
                  <a:schemeClr val="bg1"/>
                </a:solidFill>
              </a:rPr>
              <a:t>Questions</a:t>
            </a:r>
          </a:p>
        </p:txBody>
      </p:sp>
      <p:sp>
        <p:nvSpPr>
          <p:cNvPr id="405" name="Google Shape;405;p35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lvl="0" indent="0">
              <a:buNone/>
            </a:pPr>
            <a:r>
              <a:rPr lang="fr-FR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images: Mark Creasey</a:t>
            </a:r>
          </a:p>
          <a:p>
            <a:pPr lvl="0"/>
            <a:r>
              <a:rPr lang="fr-FR" dirty="0">
                <a:solidFill>
                  <a:schemeClr val="tx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mrcreasey@gmail.com</a:t>
            </a: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 lvl="0"/>
            <a:endParaRPr lang="fr-FR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0"/>
            <a:r>
              <a:rPr lang="fr-FR" dirty="0">
                <a:solidFill>
                  <a:schemeClr val="tx2">
                    <a:lumMod val="20000"/>
                    <a:lumOff val="80000"/>
                  </a:schemeClr>
                </a:solidFill>
              </a:rPr>
              <a:t>Merci !</a:t>
            </a:r>
          </a:p>
        </p:txBody>
      </p:sp>
      <p:sp>
        <p:nvSpPr>
          <p:cNvPr id="406" name="Google Shape;406;p35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35</a:t>
            </a:fld>
            <a:endParaRPr lang="f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/>
              <a:t>Mission - Segmentation des clients</a:t>
            </a:r>
            <a:br>
              <a:rPr lang="fr-FR" dirty="0"/>
            </a:br>
            <a:endParaRPr lang="fr-FR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93723BD-0388-4CB8-B2F5-32DDFD094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992000"/>
            <a:ext cx="5775590" cy="5225700"/>
          </a:xfrm>
        </p:spPr>
        <p:txBody>
          <a:bodyPr>
            <a:normAutofit/>
          </a:bodyPr>
          <a:lstStyle/>
          <a:p>
            <a:pPr marL="107950" indent="0">
              <a:buNone/>
            </a:pPr>
            <a:r>
              <a:rPr lang="fr-FR" sz="2400" b="1" dirty="0"/>
              <a:t>Pour améliorer les actions du marketing</a:t>
            </a:r>
          </a:p>
          <a:p>
            <a:pPr marL="107950" indent="0">
              <a:buNone/>
            </a:pPr>
            <a:endParaRPr lang="fr-FR" dirty="0"/>
          </a:p>
          <a:p>
            <a:r>
              <a:rPr lang="fr-FR" sz="2000" dirty="0"/>
              <a:t>comprendre </a:t>
            </a:r>
            <a:r>
              <a:rPr lang="fr-FR" sz="2000" b="1" dirty="0"/>
              <a:t>les différents types d'utilisateurs</a:t>
            </a:r>
          </a:p>
          <a:p>
            <a:endParaRPr lang="fr-FR" sz="2000" dirty="0"/>
          </a:p>
          <a:p>
            <a:r>
              <a:rPr lang="fr-FR" sz="2000" dirty="0"/>
              <a:t>fournir à l’équipe marketing </a:t>
            </a:r>
            <a:r>
              <a:rPr lang="fr-FR" sz="2000" b="1" dirty="0"/>
              <a:t>une description actionnable</a:t>
            </a:r>
          </a:p>
          <a:p>
            <a:endParaRPr lang="fr-FR" sz="2000" dirty="0"/>
          </a:p>
          <a:p>
            <a:r>
              <a:rPr lang="fr-FR" sz="2000" dirty="0"/>
              <a:t>une proposition de </a:t>
            </a:r>
            <a:r>
              <a:rPr lang="fr-FR" sz="2000" b="1" dirty="0"/>
              <a:t>contrat de maintenance </a:t>
            </a:r>
            <a:r>
              <a:rPr lang="fr-FR" sz="2000" dirty="0"/>
              <a:t> (fréquence à laquelle la segmentation doit être mise à jour pour rester pertinente)</a:t>
            </a:r>
          </a:p>
          <a:p>
            <a:endParaRPr lang="fr-FR" dirty="0"/>
          </a:p>
        </p:txBody>
      </p:sp>
      <p:sp>
        <p:nvSpPr>
          <p:cNvPr id="101" name="Google Shape;101;p4"/>
          <p:cNvSpPr txBox="1">
            <a:spLocks noGrp="1"/>
          </p:cNvSpPr>
          <p:nvPr>
            <p:ph type="body" idx="2"/>
          </p:nvPr>
        </p:nvSpPr>
        <p:spPr>
          <a:xfrm>
            <a:off x="6443200" y="992000"/>
            <a:ext cx="5333100" cy="311754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107950" lvl="0" indent="0">
              <a:buNone/>
            </a:pPr>
            <a:r>
              <a:rPr lang="fr-FR" sz="2400" b="1" dirty="0"/>
              <a:t>Contraintes</a:t>
            </a:r>
            <a:br>
              <a:rPr lang="fr-FR" dirty="0"/>
            </a:br>
            <a:endParaRPr lang="fr-FR" dirty="0"/>
          </a:p>
          <a:p>
            <a:pPr lvl="0"/>
            <a:r>
              <a:rPr lang="fr-FR" dirty="0"/>
              <a:t>Source de données:</a:t>
            </a:r>
          </a:p>
          <a:p>
            <a:pPr lvl="1"/>
            <a:r>
              <a:rPr lang="fr-FR" dirty="0"/>
              <a:t>anonymisées</a:t>
            </a:r>
          </a:p>
          <a:p>
            <a:pPr lvl="1"/>
            <a:r>
              <a:rPr lang="fr-FR" dirty="0"/>
              <a:t>période limitée de 18 mois</a:t>
            </a:r>
          </a:p>
          <a:p>
            <a:pPr lvl="1"/>
            <a:r>
              <a:rPr lang="fr-FR" dirty="0"/>
              <a:t>9 fichiers CSV à intégrer</a:t>
            </a:r>
          </a:p>
          <a:p>
            <a:pPr marL="584200" lvl="1" indent="0">
              <a:buNone/>
            </a:pPr>
            <a:endParaRPr lang="fr-FR" dirty="0"/>
          </a:p>
          <a:p>
            <a:pPr marL="469900" indent="-342900"/>
            <a:r>
              <a:rPr lang="fr-FR" dirty="0"/>
              <a:t>Format des livrables</a:t>
            </a:r>
          </a:p>
          <a:p>
            <a:pPr marL="927100" lvl="1" indent="-342900"/>
            <a:r>
              <a:rPr lang="fr-FR" dirty="0"/>
              <a:t>Suivre PEP8</a:t>
            </a:r>
          </a:p>
          <a:p>
            <a:pPr lvl="0"/>
            <a:endParaRPr lang="fr-FR" dirty="0"/>
          </a:p>
        </p:txBody>
      </p:sp>
      <p:sp>
        <p:nvSpPr>
          <p:cNvPr id="103" name="Google Shape;103;p4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4</a:t>
            </a:fld>
            <a:endParaRPr lang="fr"/>
          </a:p>
        </p:txBody>
      </p:sp>
      <p:pic>
        <p:nvPicPr>
          <p:cNvPr id="3" name="Graphic 2">
            <a:hlinkClick r:id="rId3"/>
            <a:extLst>
              <a:ext uri="{FF2B5EF4-FFF2-40B4-BE49-F238E27FC236}">
                <a16:creationId xmlns:a16="http://schemas.microsoft.com/office/drawing/2014/main" id="{D60BF521-9E58-45D3-8E41-8607AD1030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65015" y="4936833"/>
            <a:ext cx="1590814" cy="6279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5E1F9F-3A25-4EFC-A794-4841ECE4AEBE}"/>
              </a:ext>
            </a:extLst>
          </p:cNvPr>
          <p:cNvSpPr txBox="1"/>
          <p:nvPr/>
        </p:nvSpPr>
        <p:spPr>
          <a:xfrm>
            <a:off x="6947691" y="5665945"/>
            <a:ext cx="40254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7950" indent="0">
              <a:buNone/>
            </a:pPr>
            <a:r>
              <a:rPr lang="fr-FR" sz="2000" dirty="0"/>
              <a:t>[</a:t>
            </a:r>
            <a:r>
              <a:rPr lang="fr-FR" sz="2000" dirty="0" err="1">
                <a:hlinkClick r:id="rId3"/>
              </a:rPr>
              <a:t>olist</a:t>
            </a:r>
            <a:r>
              <a:rPr lang="fr-FR" sz="2000" dirty="0"/>
              <a:t>] - solution de vente en ligne</a:t>
            </a:r>
            <a:endParaRPr lang="fr-FR" sz="20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B25B5BE6-AE0B-4351-B08F-817574F3F986}"/>
              </a:ext>
            </a:extLst>
          </p:cNvPr>
          <p:cNvSpPr/>
          <p:nvPr/>
        </p:nvSpPr>
        <p:spPr>
          <a:xfrm>
            <a:off x="415600" y="1628323"/>
            <a:ext cx="5573720" cy="476960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Google Shape;99;p4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/>
              <a:t>Interprétation du problématique</a:t>
            </a:r>
            <a:br>
              <a:rPr lang="fr-FR" dirty="0"/>
            </a:br>
            <a:endParaRPr lang="fr-FR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93723BD-0388-4CB8-B2F5-32DDFD094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992000"/>
            <a:ext cx="5775590" cy="5225700"/>
          </a:xfrm>
        </p:spPr>
        <p:txBody>
          <a:bodyPr>
            <a:normAutofit/>
          </a:bodyPr>
          <a:lstStyle/>
          <a:p>
            <a:pPr marL="107950" indent="0">
              <a:buNone/>
            </a:pPr>
            <a:r>
              <a:rPr lang="fr-FR" sz="2800" b="1" dirty="0"/>
              <a:t>La plateforme </a:t>
            </a:r>
            <a:r>
              <a:rPr lang="fr-FR" sz="2800" b="1" dirty="0" err="1"/>
              <a:t>Olist</a:t>
            </a:r>
            <a:endParaRPr lang="fr-FR" sz="2800" b="1" dirty="0"/>
          </a:p>
          <a:p>
            <a:pPr marL="107950" indent="0">
              <a:buNone/>
            </a:pPr>
            <a:endParaRPr lang="fr-FR" sz="2800" dirty="0"/>
          </a:p>
          <a:p>
            <a:pPr marL="107950" indent="0">
              <a:buNone/>
            </a:pPr>
            <a:r>
              <a:rPr lang="fr-FR" sz="2400" dirty="0" err="1">
                <a:solidFill>
                  <a:srgbClr val="00B050"/>
                </a:solidFill>
              </a:rPr>
              <a:t>customers</a:t>
            </a:r>
            <a:endParaRPr lang="fr-FR" sz="2400" dirty="0">
              <a:solidFill>
                <a:srgbClr val="00B050"/>
              </a:solidFill>
            </a:endParaRPr>
          </a:p>
          <a:p>
            <a:pPr marL="107950" indent="0">
              <a:buNone/>
            </a:pPr>
            <a:endParaRPr lang="fr-FR" sz="2400" dirty="0"/>
          </a:p>
          <a:p>
            <a:pPr marL="107950" indent="0">
              <a:buNone/>
            </a:pPr>
            <a:r>
              <a:rPr lang="fr-FR" sz="2400" dirty="0" err="1"/>
              <a:t>payments</a:t>
            </a:r>
            <a:endParaRPr lang="fr-FR" sz="2400" dirty="0"/>
          </a:p>
          <a:p>
            <a:pPr marL="107950" indent="0">
              <a:buNone/>
            </a:pPr>
            <a:endParaRPr lang="fr-FR" sz="2400" dirty="0"/>
          </a:p>
          <a:p>
            <a:pPr marL="107950" indent="0">
              <a:buNone/>
            </a:pPr>
            <a:r>
              <a:rPr lang="fr-FR" sz="2400" dirty="0" err="1"/>
              <a:t>orders</a:t>
            </a:r>
            <a:endParaRPr lang="fr-FR" sz="2400" dirty="0"/>
          </a:p>
          <a:p>
            <a:pPr marL="107950" indent="0">
              <a:buNone/>
            </a:pPr>
            <a:endParaRPr lang="fr-FR" sz="2400" dirty="0"/>
          </a:p>
          <a:p>
            <a:pPr marL="107950" indent="0">
              <a:buNone/>
            </a:pPr>
            <a:r>
              <a:rPr lang="fr-FR" sz="2400" dirty="0" err="1"/>
              <a:t>products</a:t>
            </a:r>
            <a:endParaRPr lang="fr-FR" sz="2400" dirty="0"/>
          </a:p>
          <a:p>
            <a:pPr marL="107950" indent="0">
              <a:buNone/>
            </a:pPr>
            <a:endParaRPr lang="fr-FR" sz="2400" dirty="0"/>
          </a:p>
          <a:p>
            <a:pPr marL="107950" indent="0">
              <a:buNone/>
            </a:pPr>
            <a:r>
              <a:rPr lang="fr-FR" sz="2400" dirty="0" err="1">
                <a:solidFill>
                  <a:srgbClr val="FF66FF"/>
                </a:solidFill>
              </a:rPr>
              <a:t>sellers</a:t>
            </a:r>
            <a:endParaRPr lang="fr-FR" sz="2400" dirty="0">
              <a:solidFill>
                <a:srgbClr val="FF66FF"/>
              </a:solidFill>
            </a:endParaRPr>
          </a:p>
        </p:txBody>
      </p:sp>
      <p:sp>
        <p:nvSpPr>
          <p:cNvPr id="101" name="Google Shape;101;p4"/>
          <p:cNvSpPr txBox="1">
            <a:spLocks noGrp="1"/>
          </p:cNvSpPr>
          <p:nvPr>
            <p:ph type="body" idx="2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107950" lvl="0" indent="0">
              <a:buNone/>
            </a:pPr>
            <a:r>
              <a:rPr lang="fr-FR" sz="2800" b="1" dirty="0"/>
              <a:t>Les démarches</a:t>
            </a:r>
            <a:br>
              <a:rPr lang="fr-FR" dirty="0"/>
            </a:br>
            <a:endParaRPr lang="fr-FR" dirty="0"/>
          </a:p>
          <a:p>
            <a:r>
              <a:rPr lang="fr-FR" dirty="0"/>
              <a:t>Nettoyage fusion de </a:t>
            </a:r>
            <a:r>
              <a:rPr lang="fr-FR" b="1" dirty="0"/>
              <a:t>données par client</a:t>
            </a:r>
          </a:p>
          <a:p>
            <a:endParaRPr lang="fr-FR" dirty="0"/>
          </a:p>
          <a:p>
            <a:r>
              <a:rPr lang="fr-FR" dirty="0"/>
              <a:t>Analyse exploratoire des </a:t>
            </a:r>
            <a:r>
              <a:rPr lang="fr-FR" b="1" dirty="0"/>
              <a:t>dimensions disponibles</a:t>
            </a:r>
          </a:p>
          <a:p>
            <a:pPr marL="107950" indent="0">
              <a:buNone/>
            </a:pPr>
            <a:endParaRPr lang="fr-FR" dirty="0"/>
          </a:p>
          <a:p>
            <a:r>
              <a:rPr lang="fr-FR" dirty="0" err="1"/>
              <a:t>Feature</a:t>
            </a:r>
            <a:r>
              <a:rPr lang="fr-FR" dirty="0"/>
              <a:t> engineering:  Sélection / création d’</a:t>
            </a:r>
            <a:r>
              <a:rPr lang="fr-FR" b="1" dirty="0"/>
              <a:t>indicateurs de comportement</a:t>
            </a:r>
          </a:p>
          <a:p>
            <a:endParaRPr lang="fr-FR" dirty="0"/>
          </a:p>
          <a:p>
            <a:r>
              <a:rPr lang="fr-FR" dirty="0"/>
              <a:t>Modélisation : </a:t>
            </a:r>
            <a:r>
              <a:rPr lang="fr-FR" b="1" dirty="0"/>
              <a:t>Segmentation des clients</a:t>
            </a:r>
          </a:p>
          <a:p>
            <a:endParaRPr lang="fr-FR" dirty="0"/>
          </a:p>
          <a:p>
            <a:r>
              <a:rPr lang="fr-FR" dirty="0"/>
              <a:t>Interprétation: </a:t>
            </a:r>
            <a:r>
              <a:rPr lang="fr-FR" b="1" dirty="0"/>
              <a:t>actions à prendre</a:t>
            </a:r>
          </a:p>
          <a:p>
            <a:pPr marL="107950" indent="0">
              <a:buNone/>
            </a:pPr>
            <a:endParaRPr lang="fr-FR" dirty="0"/>
          </a:p>
          <a:p>
            <a:r>
              <a:rPr lang="fr-FR" dirty="0"/>
              <a:t>Evaluation de la </a:t>
            </a:r>
            <a:r>
              <a:rPr lang="fr-FR" b="1" dirty="0"/>
              <a:t>stabilité</a:t>
            </a:r>
            <a:r>
              <a:rPr lang="fr-FR" dirty="0"/>
              <a:t> de segmentation</a:t>
            </a:r>
          </a:p>
        </p:txBody>
      </p:sp>
      <p:sp>
        <p:nvSpPr>
          <p:cNvPr id="103" name="Google Shape;103;p4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5</a:t>
            </a:fld>
            <a:endParaRPr lang="fr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98C21EB-02F1-412F-B026-169044D29D41}"/>
              </a:ext>
            </a:extLst>
          </p:cNvPr>
          <p:cNvGrpSpPr/>
          <p:nvPr/>
        </p:nvGrpSpPr>
        <p:grpSpPr>
          <a:xfrm>
            <a:off x="2195439" y="1685811"/>
            <a:ext cx="3428121" cy="4677384"/>
            <a:chOff x="2195439" y="1445781"/>
            <a:chExt cx="3428121" cy="4677384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FB511016-F230-4C27-B1C9-FA585B60F4AE}"/>
                </a:ext>
              </a:extLst>
            </p:cNvPr>
            <p:cNvGrpSpPr/>
            <p:nvPr/>
          </p:nvGrpSpPr>
          <p:grpSpPr>
            <a:xfrm>
              <a:off x="2195439" y="2417361"/>
              <a:ext cx="3428121" cy="2842537"/>
              <a:chOff x="2195439" y="2417361"/>
              <a:chExt cx="3428121" cy="2842537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B9FCDB76-7D70-4FB4-9409-0A3EC27923AE}"/>
                  </a:ext>
                </a:extLst>
              </p:cNvPr>
              <p:cNvSpPr/>
              <p:nvPr/>
            </p:nvSpPr>
            <p:spPr>
              <a:xfrm>
                <a:off x="2195439" y="2417361"/>
                <a:ext cx="3428121" cy="284253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" name="Graphic 2">
                <a:hlinkClick r:id="rId3"/>
                <a:extLst>
                  <a:ext uri="{FF2B5EF4-FFF2-40B4-BE49-F238E27FC236}">
                    <a16:creationId xmlns:a16="http://schemas.microsoft.com/office/drawing/2014/main" id="{D60BF521-9E58-45D3-8E41-8607AD1030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130757" y="3485943"/>
                <a:ext cx="1590814" cy="627953"/>
              </a:xfrm>
              <a:prstGeom prst="rect">
                <a:avLst/>
              </a:prstGeom>
            </p:spPr>
          </p:pic>
          <p:pic>
            <p:nvPicPr>
              <p:cNvPr id="97" name="Graphic 96" descr="Truck with solid fill">
                <a:extLst>
                  <a:ext uri="{FF2B5EF4-FFF2-40B4-BE49-F238E27FC236}">
                    <a16:creationId xmlns:a16="http://schemas.microsoft.com/office/drawing/2014/main" id="{1D056395-74C2-4091-8D68-B4D8D37EB4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867201" y="3116990"/>
                <a:ext cx="715003" cy="715003"/>
              </a:xfrm>
              <a:prstGeom prst="rect">
                <a:avLst/>
              </a:prstGeom>
            </p:spPr>
          </p:pic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30D86802-CF53-4CF7-BBF2-430E9190AAE2}"/>
                </a:ext>
              </a:extLst>
            </p:cNvPr>
            <p:cNvGrpSpPr/>
            <p:nvPr/>
          </p:nvGrpSpPr>
          <p:grpSpPr>
            <a:xfrm>
              <a:off x="2630324" y="5504765"/>
              <a:ext cx="2472672" cy="618400"/>
              <a:chOff x="2630324" y="5504765"/>
              <a:chExt cx="2472672" cy="618400"/>
            </a:xfrm>
          </p:grpSpPr>
          <p:pic>
            <p:nvPicPr>
              <p:cNvPr id="20" name="Graphic 19" descr="Female Profile outline">
                <a:extLst>
                  <a:ext uri="{FF2B5EF4-FFF2-40B4-BE49-F238E27FC236}">
                    <a16:creationId xmlns:a16="http://schemas.microsoft.com/office/drawing/2014/main" id="{5C02864D-DA00-43D6-8384-6EF2FBB64B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630324" y="5538318"/>
                <a:ext cx="551294" cy="551294"/>
              </a:xfrm>
              <a:prstGeom prst="rect">
                <a:avLst/>
              </a:prstGeom>
            </p:spPr>
          </p:pic>
          <p:pic>
            <p:nvPicPr>
              <p:cNvPr id="24" name="Graphic 23" descr="Meeting with solid fill">
                <a:extLst>
                  <a:ext uri="{FF2B5EF4-FFF2-40B4-BE49-F238E27FC236}">
                    <a16:creationId xmlns:a16="http://schemas.microsoft.com/office/drawing/2014/main" id="{63089462-B3F5-47A2-A426-D93714DF47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484596" y="5504765"/>
                <a:ext cx="618400" cy="618400"/>
              </a:xfrm>
              <a:prstGeom prst="rect">
                <a:avLst/>
              </a:prstGeom>
            </p:spPr>
          </p:pic>
          <p:pic>
            <p:nvPicPr>
              <p:cNvPr id="26" name="Graphic 25" descr="Group brainstorm with solid fill">
                <a:extLst>
                  <a:ext uri="{FF2B5EF4-FFF2-40B4-BE49-F238E27FC236}">
                    <a16:creationId xmlns:a16="http://schemas.microsoft.com/office/drawing/2014/main" id="{9E981467-7A7F-4FE8-AA66-01F389F2B4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449165" y="5504765"/>
                <a:ext cx="618400" cy="618400"/>
              </a:xfrm>
              <a:prstGeom prst="rect">
                <a:avLst/>
              </a:prstGeom>
            </p:spPr>
          </p:pic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41791D74-AB16-42E0-9346-A21B746EF7B8}"/>
                </a:ext>
              </a:extLst>
            </p:cNvPr>
            <p:cNvGrpSpPr/>
            <p:nvPr/>
          </p:nvGrpSpPr>
          <p:grpSpPr>
            <a:xfrm>
              <a:off x="2211986" y="1445781"/>
              <a:ext cx="3137254" cy="2759189"/>
              <a:chOff x="2211986" y="1445781"/>
              <a:chExt cx="3137254" cy="2759189"/>
            </a:xfrm>
          </p:grpSpPr>
          <p:pic>
            <p:nvPicPr>
              <p:cNvPr id="4" name="Graphic 3" descr="Female Profile with solid fill">
                <a:extLst>
                  <a:ext uri="{FF2B5EF4-FFF2-40B4-BE49-F238E27FC236}">
                    <a16:creationId xmlns:a16="http://schemas.microsoft.com/office/drawing/2014/main" id="{12AD565D-1106-486D-B667-15374BCBCF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3202113" y="144578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" name="Graphic 8" descr="Credit card with solid fill">
                <a:extLst>
                  <a:ext uri="{FF2B5EF4-FFF2-40B4-BE49-F238E27FC236}">
                    <a16:creationId xmlns:a16="http://schemas.microsoft.com/office/drawing/2014/main" id="{B940D659-6E1D-420D-8A6E-6AA6A8C30C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3268430" y="233994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" name="Graphic 5" descr="Shopping cart with solid fill">
                <a:extLst>
                  <a:ext uri="{FF2B5EF4-FFF2-40B4-BE49-F238E27FC236}">
                    <a16:creationId xmlns:a16="http://schemas.microsoft.com/office/drawing/2014/main" id="{99567EE2-9650-4D09-BCE9-1112E518A9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2211986" y="3394867"/>
                <a:ext cx="810103" cy="810103"/>
              </a:xfrm>
              <a:prstGeom prst="rect">
                <a:avLst/>
              </a:prstGeom>
            </p:spPr>
          </p:pic>
          <p:pic>
            <p:nvPicPr>
              <p:cNvPr id="28" name="Graphic 27" descr="Rating Star with solid fill">
                <a:extLst>
                  <a:ext uri="{FF2B5EF4-FFF2-40B4-BE49-F238E27FC236}">
                    <a16:creationId xmlns:a16="http://schemas.microsoft.com/office/drawing/2014/main" id="{1EA9D51B-7725-446E-9BF8-21E732B19A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4434840" y="1753784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7133AB23-9FA6-49D3-ADDF-F6F76FE36ED7}"/>
                </a:ext>
              </a:extLst>
            </p:cNvPr>
            <p:cNvGrpSpPr/>
            <p:nvPr/>
          </p:nvGrpSpPr>
          <p:grpSpPr>
            <a:xfrm>
              <a:off x="2605936" y="4280800"/>
              <a:ext cx="2796331" cy="995354"/>
              <a:chOff x="2605936" y="4280800"/>
              <a:chExt cx="2796331" cy="995354"/>
            </a:xfrm>
          </p:grpSpPr>
          <p:pic>
            <p:nvPicPr>
              <p:cNvPr id="10" name="Graphic 9" descr="Present with solid fill">
                <a:extLst>
                  <a:ext uri="{FF2B5EF4-FFF2-40B4-BE49-F238E27FC236}">
                    <a16:creationId xmlns:a16="http://schemas.microsoft.com/office/drawing/2014/main" id="{EF91E8F5-75BD-4C79-A9E2-FE3D4DB7BF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3120717" y="4376356"/>
                <a:ext cx="575682" cy="575682"/>
              </a:xfrm>
              <a:prstGeom prst="rect">
                <a:avLst/>
              </a:prstGeom>
            </p:spPr>
          </p:pic>
          <p:pic>
            <p:nvPicPr>
              <p:cNvPr id="12" name="Graphic 11" descr="Smart Phone with solid fill">
                <a:extLst>
                  <a:ext uri="{FF2B5EF4-FFF2-40B4-BE49-F238E27FC236}">
                    <a16:creationId xmlns:a16="http://schemas.microsoft.com/office/drawing/2014/main" id="{9385C66A-E42E-4607-A5C6-76A07B1FA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2605936" y="4615178"/>
                <a:ext cx="575682" cy="575682"/>
              </a:xfrm>
              <a:prstGeom prst="rect">
                <a:avLst/>
              </a:prstGeom>
            </p:spPr>
          </p:pic>
          <p:pic>
            <p:nvPicPr>
              <p:cNvPr id="13" name="Graphic 12" descr="Internet with solid fill">
                <a:extLst>
                  <a:ext uri="{FF2B5EF4-FFF2-40B4-BE49-F238E27FC236}">
                    <a16:creationId xmlns:a16="http://schemas.microsoft.com/office/drawing/2014/main" id="{592B3846-3098-4ED7-A0C2-0481A1A73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4826585" y="4647016"/>
                <a:ext cx="575682" cy="575682"/>
              </a:xfrm>
              <a:prstGeom prst="rect">
                <a:avLst/>
              </a:prstGeom>
            </p:spPr>
          </p:pic>
          <p:pic>
            <p:nvPicPr>
              <p:cNvPr id="14" name="Graphic 13" descr="Music notes with solid fill">
                <a:extLst>
                  <a:ext uri="{FF2B5EF4-FFF2-40B4-BE49-F238E27FC236}">
                    <a16:creationId xmlns:a16="http://schemas.microsoft.com/office/drawing/2014/main" id="{C1944AD7-D9DD-4C46-BE20-0546274761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3700616" y="4700472"/>
                <a:ext cx="575682" cy="575682"/>
              </a:xfrm>
              <a:prstGeom prst="rect">
                <a:avLst/>
              </a:prstGeom>
            </p:spPr>
          </p:pic>
          <p:pic>
            <p:nvPicPr>
              <p:cNvPr id="31" name="Graphic 30" descr="Couch with solid fill">
                <a:extLst>
                  <a:ext uri="{FF2B5EF4-FFF2-40B4-BE49-F238E27FC236}">
                    <a16:creationId xmlns:a16="http://schemas.microsoft.com/office/drawing/2014/main" id="{D12B46A6-D086-4209-A17E-8B0988CC17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4057100" y="4280800"/>
                <a:ext cx="708846" cy="70884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78310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02 Nettoyage et analyse exploratoire</a:t>
            </a:r>
          </a:p>
        </p:txBody>
      </p:sp>
      <p:sp>
        <p:nvSpPr>
          <p:cNvPr id="158" name="Google Shape;158;p8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6</a:t>
            </a:fld>
            <a:endParaRPr lang="f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6E2013E-8B16-4EFC-A4FF-B6CC5F342512}"/>
              </a:ext>
            </a:extLst>
          </p:cNvPr>
          <p:cNvSpPr/>
          <p:nvPr/>
        </p:nvSpPr>
        <p:spPr>
          <a:xfrm>
            <a:off x="978160" y="2963917"/>
            <a:ext cx="2290557" cy="1491021"/>
          </a:xfrm>
          <a:custGeom>
            <a:avLst/>
            <a:gdLst>
              <a:gd name="connsiteX0" fmla="*/ 0 w 2290557"/>
              <a:gd name="connsiteY0" fmla="*/ 248508 h 1491021"/>
              <a:gd name="connsiteX1" fmla="*/ 248508 w 2290557"/>
              <a:gd name="connsiteY1" fmla="*/ 0 h 1491021"/>
              <a:gd name="connsiteX2" fmla="*/ 2042049 w 2290557"/>
              <a:gd name="connsiteY2" fmla="*/ 0 h 1491021"/>
              <a:gd name="connsiteX3" fmla="*/ 2290557 w 2290557"/>
              <a:gd name="connsiteY3" fmla="*/ 248508 h 1491021"/>
              <a:gd name="connsiteX4" fmla="*/ 2290557 w 2290557"/>
              <a:gd name="connsiteY4" fmla="*/ 1242513 h 1491021"/>
              <a:gd name="connsiteX5" fmla="*/ 2042049 w 2290557"/>
              <a:gd name="connsiteY5" fmla="*/ 1491021 h 1491021"/>
              <a:gd name="connsiteX6" fmla="*/ 248508 w 2290557"/>
              <a:gd name="connsiteY6" fmla="*/ 1491021 h 1491021"/>
              <a:gd name="connsiteX7" fmla="*/ 0 w 2290557"/>
              <a:gd name="connsiteY7" fmla="*/ 1242513 h 1491021"/>
              <a:gd name="connsiteX8" fmla="*/ 0 w 2290557"/>
              <a:gd name="connsiteY8" fmla="*/ 248508 h 1491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0557" h="1491021" fill="none" extrusionOk="0">
                <a:moveTo>
                  <a:pt x="0" y="248508"/>
                </a:moveTo>
                <a:cubicBezTo>
                  <a:pt x="15128" y="122570"/>
                  <a:pt x="125700" y="-21491"/>
                  <a:pt x="248508" y="0"/>
                </a:cubicBezTo>
                <a:cubicBezTo>
                  <a:pt x="796963" y="-111638"/>
                  <a:pt x="1332952" y="89313"/>
                  <a:pt x="2042049" y="0"/>
                </a:cubicBezTo>
                <a:cubicBezTo>
                  <a:pt x="2200085" y="7147"/>
                  <a:pt x="2294258" y="106472"/>
                  <a:pt x="2290557" y="248508"/>
                </a:cubicBezTo>
                <a:cubicBezTo>
                  <a:pt x="2321360" y="368095"/>
                  <a:pt x="2310092" y="1128966"/>
                  <a:pt x="2290557" y="1242513"/>
                </a:cubicBezTo>
                <a:cubicBezTo>
                  <a:pt x="2291708" y="1401588"/>
                  <a:pt x="2178970" y="1481872"/>
                  <a:pt x="2042049" y="1491021"/>
                </a:cubicBezTo>
                <a:cubicBezTo>
                  <a:pt x="1723717" y="1446313"/>
                  <a:pt x="797563" y="1345400"/>
                  <a:pt x="248508" y="1491021"/>
                </a:cubicBezTo>
                <a:cubicBezTo>
                  <a:pt x="110218" y="1467747"/>
                  <a:pt x="855" y="1378009"/>
                  <a:pt x="0" y="1242513"/>
                </a:cubicBezTo>
                <a:cubicBezTo>
                  <a:pt x="37356" y="799297"/>
                  <a:pt x="56937" y="402930"/>
                  <a:pt x="0" y="248508"/>
                </a:cubicBezTo>
                <a:close/>
              </a:path>
              <a:path w="2290557" h="1491021" stroke="0" extrusionOk="0">
                <a:moveTo>
                  <a:pt x="0" y="248508"/>
                </a:moveTo>
                <a:cubicBezTo>
                  <a:pt x="-18741" y="106211"/>
                  <a:pt x="111562" y="-13074"/>
                  <a:pt x="248508" y="0"/>
                </a:cubicBezTo>
                <a:cubicBezTo>
                  <a:pt x="1077625" y="-39078"/>
                  <a:pt x="1405128" y="-17991"/>
                  <a:pt x="2042049" y="0"/>
                </a:cubicBezTo>
                <a:cubicBezTo>
                  <a:pt x="2197593" y="-19890"/>
                  <a:pt x="2295939" y="96243"/>
                  <a:pt x="2290557" y="248508"/>
                </a:cubicBezTo>
                <a:cubicBezTo>
                  <a:pt x="2377643" y="499745"/>
                  <a:pt x="2252184" y="1085194"/>
                  <a:pt x="2290557" y="1242513"/>
                </a:cubicBezTo>
                <a:cubicBezTo>
                  <a:pt x="2304086" y="1362269"/>
                  <a:pt x="2184904" y="1497356"/>
                  <a:pt x="2042049" y="1491021"/>
                </a:cubicBezTo>
                <a:cubicBezTo>
                  <a:pt x="1479342" y="1425270"/>
                  <a:pt x="1017593" y="1639005"/>
                  <a:pt x="248508" y="1491021"/>
                </a:cubicBezTo>
                <a:cubicBezTo>
                  <a:pt x="124789" y="1467472"/>
                  <a:pt x="7840" y="1391785"/>
                  <a:pt x="0" y="1242513"/>
                </a:cubicBezTo>
                <a:cubicBezTo>
                  <a:pt x="-14022" y="857017"/>
                  <a:pt x="81681" y="637127"/>
                  <a:pt x="0" y="248508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  <a:alpha val="50196"/>
            </a:scheme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343631682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A1D9FB-406A-4DBA-BF88-7073F1A6E2E0}"/>
              </a:ext>
            </a:extLst>
          </p:cNvPr>
          <p:cNvSpPr/>
          <p:nvPr/>
        </p:nvSpPr>
        <p:spPr>
          <a:xfrm>
            <a:off x="579019" y="2217420"/>
            <a:ext cx="2174691" cy="1114359"/>
          </a:xfrm>
          <a:custGeom>
            <a:avLst/>
            <a:gdLst>
              <a:gd name="connsiteX0" fmla="*/ 0 w 2174691"/>
              <a:gd name="connsiteY0" fmla="*/ 185730 h 1114359"/>
              <a:gd name="connsiteX1" fmla="*/ 185730 w 2174691"/>
              <a:gd name="connsiteY1" fmla="*/ 0 h 1114359"/>
              <a:gd name="connsiteX2" fmla="*/ 1988961 w 2174691"/>
              <a:gd name="connsiteY2" fmla="*/ 0 h 1114359"/>
              <a:gd name="connsiteX3" fmla="*/ 2174691 w 2174691"/>
              <a:gd name="connsiteY3" fmla="*/ 185730 h 1114359"/>
              <a:gd name="connsiteX4" fmla="*/ 2174691 w 2174691"/>
              <a:gd name="connsiteY4" fmla="*/ 928629 h 1114359"/>
              <a:gd name="connsiteX5" fmla="*/ 1988961 w 2174691"/>
              <a:gd name="connsiteY5" fmla="*/ 1114359 h 1114359"/>
              <a:gd name="connsiteX6" fmla="*/ 185730 w 2174691"/>
              <a:gd name="connsiteY6" fmla="*/ 1114359 h 1114359"/>
              <a:gd name="connsiteX7" fmla="*/ 0 w 2174691"/>
              <a:gd name="connsiteY7" fmla="*/ 928629 h 1114359"/>
              <a:gd name="connsiteX8" fmla="*/ 0 w 2174691"/>
              <a:gd name="connsiteY8" fmla="*/ 185730 h 111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74691" h="1114359" fill="none" extrusionOk="0">
                <a:moveTo>
                  <a:pt x="0" y="185730"/>
                </a:moveTo>
                <a:cubicBezTo>
                  <a:pt x="-5686" y="75895"/>
                  <a:pt x="78202" y="15513"/>
                  <a:pt x="185730" y="0"/>
                </a:cubicBezTo>
                <a:cubicBezTo>
                  <a:pt x="771707" y="-70093"/>
                  <a:pt x="1507148" y="-77388"/>
                  <a:pt x="1988961" y="0"/>
                </a:cubicBezTo>
                <a:cubicBezTo>
                  <a:pt x="2088477" y="621"/>
                  <a:pt x="2167765" y="91456"/>
                  <a:pt x="2174691" y="185730"/>
                </a:cubicBezTo>
                <a:cubicBezTo>
                  <a:pt x="2128166" y="529096"/>
                  <a:pt x="2205054" y="814233"/>
                  <a:pt x="2174691" y="928629"/>
                </a:cubicBezTo>
                <a:cubicBezTo>
                  <a:pt x="2173358" y="1030502"/>
                  <a:pt x="2085693" y="1122217"/>
                  <a:pt x="1988961" y="1114359"/>
                </a:cubicBezTo>
                <a:cubicBezTo>
                  <a:pt x="1481477" y="1134468"/>
                  <a:pt x="508163" y="1123590"/>
                  <a:pt x="185730" y="1114359"/>
                </a:cubicBezTo>
                <a:cubicBezTo>
                  <a:pt x="74107" y="1110380"/>
                  <a:pt x="10233" y="1041830"/>
                  <a:pt x="0" y="928629"/>
                </a:cubicBezTo>
                <a:cubicBezTo>
                  <a:pt x="-45266" y="766378"/>
                  <a:pt x="62335" y="484973"/>
                  <a:pt x="0" y="185730"/>
                </a:cubicBezTo>
                <a:close/>
              </a:path>
              <a:path w="2174691" h="1114359" stroke="0" extrusionOk="0">
                <a:moveTo>
                  <a:pt x="0" y="185730"/>
                </a:moveTo>
                <a:cubicBezTo>
                  <a:pt x="-4751" y="70776"/>
                  <a:pt x="75628" y="6572"/>
                  <a:pt x="185730" y="0"/>
                </a:cubicBezTo>
                <a:cubicBezTo>
                  <a:pt x="837611" y="81320"/>
                  <a:pt x="1504717" y="-105130"/>
                  <a:pt x="1988961" y="0"/>
                </a:cubicBezTo>
                <a:cubicBezTo>
                  <a:pt x="2088814" y="521"/>
                  <a:pt x="2180445" y="76316"/>
                  <a:pt x="2174691" y="185730"/>
                </a:cubicBezTo>
                <a:cubicBezTo>
                  <a:pt x="2159437" y="436439"/>
                  <a:pt x="2166138" y="707275"/>
                  <a:pt x="2174691" y="928629"/>
                </a:cubicBezTo>
                <a:cubicBezTo>
                  <a:pt x="2170246" y="1030353"/>
                  <a:pt x="2102254" y="1113009"/>
                  <a:pt x="1988961" y="1114359"/>
                </a:cubicBezTo>
                <a:cubicBezTo>
                  <a:pt x="1435999" y="963307"/>
                  <a:pt x="955497" y="1183714"/>
                  <a:pt x="185730" y="1114359"/>
                </a:cubicBezTo>
                <a:cubicBezTo>
                  <a:pt x="83571" y="1115803"/>
                  <a:pt x="-7260" y="1049323"/>
                  <a:pt x="0" y="928629"/>
                </a:cubicBezTo>
                <a:cubicBezTo>
                  <a:pt x="42483" y="563982"/>
                  <a:pt x="34271" y="333491"/>
                  <a:pt x="0" y="185730"/>
                </a:cubicBezTo>
                <a:close/>
              </a:path>
            </a:pathLst>
          </a:custGeom>
          <a:solidFill>
            <a:srgbClr val="CCFFCC">
              <a:alpha val="50196"/>
            </a:srgb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1636879631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D4F67D0-07FE-4429-A30E-2A9B457F13FB}"/>
              </a:ext>
            </a:extLst>
          </p:cNvPr>
          <p:cNvSpPr/>
          <p:nvPr/>
        </p:nvSpPr>
        <p:spPr>
          <a:xfrm>
            <a:off x="1394459" y="4099034"/>
            <a:ext cx="2447437" cy="1981726"/>
          </a:xfrm>
          <a:custGeom>
            <a:avLst/>
            <a:gdLst>
              <a:gd name="connsiteX0" fmla="*/ 0 w 2447437"/>
              <a:gd name="connsiteY0" fmla="*/ 330294 h 1981726"/>
              <a:gd name="connsiteX1" fmla="*/ 330294 w 2447437"/>
              <a:gd name="connsiteY1" fmla="*/ 0 h 1981726"/>
              <a:gd name="connsiteX2" fmla="*/ 2117143 w 2447437"/>
              <a:gd name="connsiteY2" fmla="*/ 0 h 1981726"/>
              <a:gd name="connsiteX3" fmla="*/ 2447437 w 2447437"/>
              <a:gd name="connsiteY3" fmla="*/ 330294 h 1981726"/>
              <a:gd name="connsiteX4" fmla="*/ 2447437 w 2447437"/>
              <a:gd name="connsiteY4" fmla="*/ 1651432 h 1981726"/>
              <a:gd name="connsiteX5" fmla="*/ 2117143 w 2447437"/>
              <a:gd name="connsiteY5" fmla="*/ 1981726 h 1981726"/>
              <a:gd name="connsiteX6" fmla="*/ 330294 w 2447437"/>
              <a:gd name="connsiteY6" fmla="*/ 1981726 h 1981726"/>
              <a:gd name="connsiteX7" fmla="*/ 0 w 2447437"/>
              <a:gd name="connsiteY7" fmla="*/ 1651432 h 1981726"/>
              <a:gd name="connsiteX8" fmla="*/ 0 w 2447437"/>
              <a:gd name="connsiteY8" fmla="*/ 330294 h 1981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437" h="1981726" fill="none" extrusionOk="0">
                <a:moveTo>
                  <a:pt x="0" y="330294"/>
                </a:moveTo>
                <a:cubicBezTo>
                  <a:pt x="-14948" y="142461"/>
                  <a:pt x="137573" y="-14737"/>
                  <a:pt x="330294" y="0"/>
                </a:cubicBezTo>
                <a:cubicBezTo>
                  <a:pt x="570092" y="105915"/>
                  <a:pt x="1764764" y="-84266"/>
                  <a:pt x="2117143" y="0"/>
                </a:cubicBezTo>
                <a:cubicBezTo>
                  <a:pt x="2302726" y="-8078"/>
                  <a:pt x="2422624" y="147809"/>
                  <a:pt x="2447437" y="330294"/>
                </a:cubicBezTo>
                <a:cubicBezTo>
                  <a:pt x="2513555" y="784678"/>
                  <a:pt x="2516262" y="1349750"/>
                  <a:pt x="2447437" y="1651432"/>
                </a:cubicBezTo>
                <a:cubicBezTo>
                  <a:pt x="2462395" y="1827656"/>
                  <a:pt x="2314636" y="1977534"/>
                  <a:pt x="2117143" y="1981726"/>
                </a:cubicBezTo>
                <a:cubicBezTo>
                  <a:pt x="1470676" y="1929448"/>
                  <a:pt x="776529" y="2073965"/>
                  <a:pt x="330294" y="1981726"/>
                </a:cubicBezTo>
                <a:cubicBezTo>
                  <a:pt x="139573" y="1984312"/>
                  <a:pt x="-27788" y="1852802"/>
                  <a:pt x="0" y="1651432"/>
                </a:cubicBezTo>
                <a:cubicBezTo>
                  <a:pt x="15642" y="1359101"/>
                  <a:pt x="9493" y="742254"/>
                  <a:pt x="0" y="330294"/>
                </a:cubicBezTo>
                <a:close/>
              </a:path>
              <a:path w="2447437" h="1981726" stroke="0" extrusionOk="0">
                <a:moveTo>
                  <a:pt x="0" y="330294"/>
                </a:moveTo>
                <a:cubicBezTo>
                  <a:pt x="-29640" y="160278"/>
                  <a:pt x="157347" y="33294"/>
                  <a:pt x="330294" y="0"/>
                </a:cubicBezTo>
                <a:cubicBezTo>
                  <a:pt x="614556" y="97670"/>
                  <a:pt x="1292939" y="23715"/>
                  <a:pt x="2117143" y="0"/>
                </a:cubicBezTo>
                <a:cubicBezTo>
                  <a:pt x="2273696" y="-14686"/>
                  <a:pt x="2456507" y="155279"/>
                  <a:pt x="2447437" y="330294"/>
                </a:cubicBezTo>
                <a:cubicBezTo>
                  <a:pt x="2555985" y="650255"/>
                  <a:pt x="2523971" y="1109657"/>
                  <a:pt x="2447437" y="1651432"/>
                </a:cubicBezTo>
                <a:cubicBezTo>
                  <a:pt x="2454852" y="1829010"/>
                  <a:pt x="2315225" y="1974840"/>
                  <a:pt x="2117143" y="1981726"/>
                </a:cubicBezTo>
                <a:cubicBezTo>
                  <a:pt x="1796505" y="1835356"/>
                  <a:pt x="1072936" y="2127561"/>
                  <a:pt x="330294" y="1981726"/>
                </a:cubicBezTo>
                <a:cubicBezTo>
                  <a:pt x="142705" y="1986831"/>
                  <a:pt x="-10437" y="1833741"/>
                  <a:pt x="0" y="1651432"/>
                </a:cubicBezTo>
                <a:cubicBezTo>
                  <a:pt x="93127" y="1062333"/>
                  <a:pt x="-72372" y="671528"/>
                  <a:pt x="0" y="330294"/>
                </a:cubicBezTo>
                <a:close/>
              </a:path>
            </a:pathLst>
          </a:custGeom>
          <a:solidFill>
            <a:srgbClr val="FFCCFF">
              <a:alpha val="50196"/>
            </a:srgb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266994420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8A961EC-3938-407D-9D16-D91D2A06B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868" y="2217420"/>
            <a:ext cx="6612432" cy="3964616"/>
          </a:xfrm>
          <a:prstGeom prst="rect">
            <a:avLst/>
          </a:prstGeom>
        </p:spPr>
      </p:pic>
      <p:sp>
        <p:nvSpPr>
          <p:cNvPr id="126" name="Google Shape;126;p7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>
                <a:sym typeface="Montserrat"/>
              </a:rPr>
              <a:t>Les données</a:t>
            </a:r>
            <a:endParaRPr lang="fr-F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96FA67-0C71-4E76-A4E8-48E5DA60ECE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dirty="0"/>
              <a:t>Téléchargeable sur </a:t>
            </a:r>
            <a:r>
              <a:rPr lang="fr-FR" sz="1400" dirty="0">
                <a:hlinkClick r:id="rId4"/>
              </a:rPr>
              <a:t>https://www.kaggle.com/olistbr/brazilian-ecommerce</a:t>
            </a:r>
            <a:r>
              <a:rPr lang="fr-FR" sz="1400" dirty="0"/>
              <a:t> </a:t>
            </a:r>
            <a:endParaRPr lang="fr-FR" dirty="0"/>
          </a:p>
          <a:p>
            <a:endParaRPr lang="fr-FR" dirty="0"/>
          </a:p>
        </p:txBody>
      </p:sp>
      <p:sp>
        <p:nvSpPr>
          <p:cNvPr id="152" name="Google Shape;152;p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7</a:t>
            </a:fld>
            <a:endParaRPr lang="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12DD74-AD8F-400F-B454-AE465F61E781}"/>
              </a:ext>
            </a:extLst>
          </p:cNvPr>
          <p:cNvSpPr txBox="1"/>
          <p:nvPr/>
        </p:nvSpPr>
        <p:spPr>
          <a:xfrm>
            <a:off x="4105200" y="2408439"/>
            <a:ext cx="692818" cy="307777"/>
          </a:xfrm>
          <a:prstGeom prst="rect">
            <a:avLst/>
          </a:prstGeom>
          <a:solidFill>
            <a:srgbClr val="CCFFCC"/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clients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D044C3-9C5B-4EFD-A2E3-8485752B77C4}"/>
              </a:ext>
            </a:extLst>
          </p:cNvPr>
          <p:cNvSpPr txBox="1"/>
          <p:nvPr/>
        </p:nvSpPr>
        <p:spPr>
          <a:xfrm>
            <a:off x="3857961" y="3494161"/>
            <a:ext cx="1159292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commandes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D372DB-3A90-4B71-B113-273275FBE7CE}"/>
              </a:ext>
            </a:extLst>
          </p:cNvPr>
          <p:cNvSpPr txBox="1"/>
          <p:nvPr/>
        </p:nvSpPr>
        <p:spPr>
          <a:xfrm>
            <a:off x="3883936" y="4748209"/>
            <a:ext cx="1159292" cy="523220"/>
          </a:xfrm>
          <a:prstGeom prst="rect">
            <a:avLst/>
          </a:prstGeom>
          <a:solidFill>
            <a:srgbClr val="FFCC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commande items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D7B5B4-4068-493D-B042-C88DF987CC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07950" indent="0">
              <a:lnSpc>
                <a:spcPct val="150000"/>
              </a:lnSpc>
              <a:buFont typeface="Proxima Nova"/>
              <a:buNone/>
            </a:pPr>
            <a:r>
              <a:rPr lang="fr-FR" sz="2400" b="1" dirty="0"/>
              <a:t>La plateforme </a:t>
            </a:r>
            <a:r>
              <a:rPr lang="fr-FR" sz="2400" b="1" dirty="0" err="1"/>
              <a:t>Olist</a:t>
            </a:r>
            <a:r>
              <a:rPr lang="fr-FR" sz="2400" b="1" dirty="0"/>
              <a:t> - tables</a:t>
            </a:r>
          </a:p>
          <a:p>
            <a:pPr marL="107950" indent="0">
              <a:lnSpc>
                <a:spcPct val="150000"/>
              </a:lnSpc>
              <a:buFont typeface="Proxima Nova"/>
              <a:buNone/>
            </a:pPr>
            <a:endParaRPr lang="fr-FR" sz="2400" dirty="0"/>
          </a:p>
          <a:p>
            <a:pPr marL="107950" indent="0">
              <a:lnSpc>
                <a:spcPct val="150000"/>
              </a:lnSpc>
              <a:buFont typeface="Proxima Nova"/>
              <a:buNone/>
            </a:pPr>
            <a:r>
              <a:rPr lang="fr-FR" sz="1800" dirty="0" err="1"/>
              <a:t>customers</a:t>
            </a:r>
            <a:endParaRPr lang="fr-FR" sz="1800" dirty="0"/>
          </a:p>
          <a:p>
            <a:pPr marL="565150" lvl="1" indent="0">
              <a:lnSpc>
                <a:spcPct val="150000"/>
              </a:lnSpc>
              <a:buNone/>
            </a:pPr>
            <a:r>
              <a:rPr lang="fr-FR" sz="1800" dirty="0" err="1"/>
              <a:t>geolocation</a:t>
            </a:r>
            <a:endParaRPr lang="fr-FR" sz="1800" dirty="0"/>
          </a:p>
          <a:p>
            <a:pPr marL="565150" lvl="1" indent="0">
              <a:lnSpc>
                <a:spcPct val="150000"/>
              </a:lnSpc>
              <a:buNone/>
            </a:pPr>
            <a:r>
              <a:rPr lang="fr-FR" sz="1800" dirty="0" err="1"/>
              <a:t>orders</a:t>
            </a:r>
            <a:r>
              <a:rPr lang="fr-FR" sz="1800" dirty="0"/>
              <a:t> (</a:t>
            </a:r>
            <a:r>
              <a:rPr lang="fr-FR" sz="1800" dirty="0" err="1"/>
              <a:t>delivery</a:t>
            </a:r>
            <a:r>
              <a:rPr lang="fr-FR" sz="1800" dirty="0"/>
              <a:t>)</a:t>
            </a:r>
          </a:p>
          <a:p>
            <a:pPr marL="1022350" lvl="2" indent="0">
              <a:lnSpc>
                <a:spcPct val="150000"/>
              </a:lnSpc>
              <a:buNone/>
            </a:pPr>
            <a:r>
              <a:rPr lang="fr-FR" sz="1800" dirty="0" err="1"/>
              <a:t>order</a:t>
            </a:r>
            <a:r>
              <a:rPr lang="fr-FR" sz="1800" dirty="0"/>
              <a:t> </a:t>
            </a:r>
            <a:r>
              <a:rPr lang="fr-FR" sz="1800" dirty="0" err="1"/>
              <a:t>reviews</a:t>
            </a:r>
            <a:r>
              <a:rPr lang="fr-FR" sz="1800" dirty="0"/>
              <a:t> </a:t>
            </a:r>
          </a:p>
          <a:p>
            <a:pPr marL="1022350" lvl="2" indent="0">
              <a:lnSpc>
                <a:spcPct val="150000"/>
              </a:lnSpc>
              <a:buNone/>
            </a:pPr>
            <a:r>
              <a:rPr lang="fr-FR" sz="1800" dirty="0" err="1"/>
              <a:t>order</a:t>
            </a:r>
            <a:r>
              <a:rPr lang="fr-FR" sz="1800" dirty="0"/>
              <a:t> </a:t>
            </a:r>
            <a:r>
              <a:rPr lang="fr-FR" sz="1800" dirty="0" err="1"/>
              <a:t>payments</a:t>
            </a:r>
            <a:endParaRPr lang="fr-FR" sz="1800" dirty="0"/>
          </a:p>
          <a:p>
            <a:pPr marL="1022350" lvl="2" indent="0">
              <a:lnSpc>
                <a:spcPct val="150000"/>
              </a:lnSpc>
              <a:buNone/>
            </a:pPr>
            <a:r>
              <a:rPr lang="fr-FR" sz="1800" dirty="0" err="1"/>
              <a:t>order</a:t>
            </a:r>
            <a:r>
              <a:rPr lang="fr-FR" sz="1800" dirty="0"/>
              <a:t> items</a:t>
            </a:r>
          </a:p>
          <a:p>
            <a:pPr marL="1479550" lvl="3" indent="0">
              <a:lnSpc>
                <a:spcPct val="150000"/>
              </a:lnSpc>
              <a:buNone/>
            </a:pPr>
            <a:r>
              <a:rPr lang="fr-FR" sz="1800" dirty="0" err="1"/>
              <a:t>products</a:t>
            </a:r>
            <a:r>
              <a:rPr lang="fr-FR" sz="1800" dirty="0"/>
              <a:t> </a:t>
            </a:r>
          </a:p>
          <a:p>
            <a:pPr marL="1479550" lvl="3" indent="0">
              <a:lnSpc>
                <a:spcPct val="150000"/>
              </a:lnSpc>
              <a:buNone/>
            </a:pPr>
            <a:r>
              <a:rPr lang="fr-FR" sz="1800" dirty="0"/>
              <a:t>	</a:t>
            </a:r>
            <a:r>
              <a:rPr lang="fr-FR" sz="1800" dirty="0" err="1"/>
              <a:t>categories</a:t>
            </a:r>
            <a:endParaRPr lang="fr-FR" sz="1800" dirty="0"/>
          </a:p>
          <a:p>
            <a:pPr marL="565150" lvl="1" indent="0">
              <a:lnSpc>
                <a:spcPct val="150000"/>
              </a:lnSpc>
              <a:buNone/>
            </a:pPr>
            <a:r>
              <a:rPr lang="fr-FR" sz="1800" dirty="0"/>
              <a:t>		</a:t>
            </a:r>
            <a:r>
              <a:rPr lang="fr-FR" sz="1800" dirty="0" err="1"/>
              <a:t>sellers</a:t>
            </a:r>
            <a:r>
              <a:rPr lang="fr-FR" sz="1800" dirty="0"/>
              <a:t> </a:t>
            </a:r>
          </a:p>
          <a:p>
            <a:pPr marL="1936750" lvl="4" indent="0">
              <a:lnSpc>
                <a:spcPct val="150000"/>
              </a:lnSpc>
              <a:buNone/>
            </a:pPr>
            <a:r>
              <a:rPr lang="fr-FR" sz="1800" dirty="0"/>
              <a:t>  </a:t>
            </a:r>
            <a:r>
              <a:rPr lang="fr-FR" sz="1800" dirty="0" err="1"/>
              <a:t>geolocation</a:t>
            </a:r>
            <a:endParaRPr lang="fr-FR" sz="1800" dirty="0"/>
          </a:p>
          <a:p>
            <a:pPr marL="419100" indent="-342900">
              <a:lnSpc>
                <a:spcPct val="150000"/>
              </a:lnSpc>
            </a:pPr>
            <a:endParaRPr lang="fr-FR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Chart, box and whisker chart&#10;&#10;Description automatically generated">
            <a:extLst>
              <a:ext uri="{FF2B5EF4-FFF2-40B4-BE49-F238E27FC236}">
                <a16:creationId xmlns:a16="http://schemas.microsoft.com/office/drawing/2014/main" id="{05345BC2-DE19-40B9-90E0-0BB1ABEFE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262" y="3514884"/>
            <a:ext cx="4580738" cy="301815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E6BA74-A07E-4A64-9FE3-8D5AA8CB576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443200" y="5185710"/>
            <a:ext cx="5333100" cy="1118389"/>
          </a:xfrm>
        </p:spPr>
        <p:txBody>
          <a:bodyPr/>
          <a:lstStyle/>
          <a:p>
            <a:pPr marL="107950" indent="0">
              <a:buNone/>
            </a:pPr>
            <a:r>
              <a:rPr lang="fr-FR" dirty="0"/>
              <a:t>Clients - group by </a:t>
            </a:r>
            <a:r>
              <a:rPr lang="fr-FR" dirty="0" err="1"/>
              <a:t>unique_customer_id</a:t>
            </a:r>
            <a:endParaRPr lang="fr-FR" dirty="0"/>
          </a:p>
        </p:txBody>
      </p:sp>
      <p:sp>
        <p:nvSpPr>
          <p:cNvPr id="163" name="Google Shape;163;p9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/>
              <a:t>Préparation des données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17DB57-96AF-4B54-88F1-C9E51773A3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107950" indent="0">
              <a:buNone/>
            </a:pPr>
            <a:r>
              <a:rPr lang="fr-FR" sz="2000" b="1" dirty="0"/>
              <a:t>Suppression de commandes encore pas livrés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202" name="Google Shape;202;p9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8</a:t>
            </a:fld>
            <a:endParaRPr lang="fr"/>
          </a:p>
        </p:txBody>
      </p:sp>
      <p:grpSp>
        <p:nvGrpSpPr>
          <p:cNvPr id="184" name="Google Shape;184;p9"/>
          <p:cNvGrpSpPr/>
          <p:nvPr/>
        </p:nvGrpSpPr>
        <p:grpSpPr>
          <a:xfrm>
            <a:off x="335590" y="1672289"/>
            <a:ext cx="11123893" cy="896593"/>
            <a:chOff x="2717" y="0"/>
            <a:chExt cx="11123893" cy="630572"/>
          </a:xfrm>
        </p:grpSpPr>
        <p:sp>
          <p:nvSpPr>
            <p:cNvPr id="185" name="Google Shape;185;p9"/>
            <p:cNvSpPr/>
            <p:nvPr/>
          </p:nvSpPr>
          <p:spPr>
            <a:xfrm>
              <a:off x="2717" y="0"/>
              <a:ext cx="2418237" cy="630572"/>
            </a:xfrm>
            <a:prstGeom prst="chevron">
              <a:avLst>
                <a:gd name="adj" fmla="val 50000"/>
              </a:avLst>
            </a:prstGeom>
            <a:solidFill>
              <a:srgbClr val="4185F2">
                <a:alpha val="89803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" name="Google Shape;186;p9"/>
            <p:cNvSpPr txBox="1"/>
            <p:nvPr/>
          </p:nvSpPr>
          <p:spPr>
            <a:xfrm>
              <a:off x="318003" y="0"/>
              <a:ext cx="1787665" cy="6305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000" tIns="21325" rIns="21325" bIns="21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fr" sz="20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nettoyage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fr" sz="20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données brutes</a:t>
              </a:r>
              <a:endParaRPr sz="1800" dirty="0"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2179131" y="0"/>
              <a:ext cx="2418237" cy="630572"/>
            </a:xfrm>
            <a:prstGeom prst="chevron">
              <a:avLst>
                <a:gd name="adj" fmla="val 50000"/>
              </a:avLst>
            </a:prstGeom>
            <a:solidFill>
              <a:srgbClr val="4185F2">
                <a:alpha val="8000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" name="Google Shape;188;p9"/>
            <p:cNvSpPr txBox="1"/>
            <p:nvPr/>
          </p:nvSpPr>
          <p:spPr>
            <a:xfrm>
              <a:off x="2494417" y="0"/>
              <a:ext cx="1787665" cy="6305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000" tIns="21325" rIns="21325" bIns="21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fr-FR" sz="20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</a:t>
              </a:r>
              <a:r>
                <a:rPr lang="fr" sz="20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usion de tables</a:t>
              </a:r>
              <a:endParaRPr sz="1800" dirty="0"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4355545" y="0"/>
              <a:ext cx="2418237" cy="630572"/>
            </a:xfrm>
            <a:prstGeom prst="chevron">
              <a:avLst>
                <a:gd name="adj" fmla="val 50000"/>
              </a:avLst>
            </a:prstGeom>
            <a:solidFill>
              <a:srgbClr val="4185F2">
                <a:alpha val="69803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0" name="Google Shape;190;p9"/>
            <p:cNvSpPr txBox="1"/>
            <p:nvPr/>
          </p:nvSpPr>
          <p:spPr>
            <a:xfrm>
              <a:off x="4670831" y="0"/>
              <a:ext cx="1787665" cy="6305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000" tIns="21325" rIns="21325" bIns="21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fr-FR" sz="20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r>
                <a:rPr lang="fr" sz="20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nalyse exploratoire</a:t>
              </a:r>
              <a:endParaRPr sz="1800" dirty="0"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6568095" y="0"/>
              <a:ext cx="2418237" cy="630572"/>
            </a:xfrm>
            <a:prstGeom prst="chevron">
              <a:avLst>
                <a:gd name="adj" fmla="val 50000"/>
              </a:avLst>
            </a:prstGeom>
            <a:solidFill>
              <a:srgbClr val="4185F2">
                <a:alpha val="6000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2" name="Google Shape;192;p9"/>
            <p:cNvSpPr txBox="1"/>
            <p:nvPr/>
          </p:nvSpPr>
          <p:spPr>
            <a:xfrm>
              <a:off x="6883381" y="0"/>
              <a:ext cx="1787665" cy="6305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000" tIns="21325" rIns="21325" bIns="21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fr" sz="20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agregation</a:t>
              </a:r>
              <a:endParaRPr sz="1800" dirty="0"/>
            </a:p>
          </p:txBody>
        </p:sp>
        <p:sp>
          <p:nvSpPr>
            <p:cNvPr id="193" name="Google Shape;193;p9"/>
            <p:cNvSpPr/>
            <p:nvPr/>
          </p:nvSpPr>
          <p:spPr>
            <a:xfrm>
              <a:off x="8708373" y="0"/>
              <a:ext cx="2418237" cy="630572"/>
            </a:xfrm>
            <a:prstGeom prst="chevron">
              <a:avLst>
                <a:gd name="adj" fmla="val 50000"/>
              </a:avLst>
            </a:prstGeom>
            <a:solidFill>
              <a:srgbClr val="4185F2">
                <a:alpha val="49803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4" name="Google Shape;194;p9"/>
            <p:cNvSpPr txBox="1"/>
            <p:nvPr/>
          </p:nvSpPr>
          <p:spPr>
            <a:xfrm>
              <a:off x="9023659" y="0"/>
              <a:ext cx="1787665" cy="6305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000" tIns="21325" rIns="21325" bIns="21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fr-FR" sz="20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</a:t>
              </a:r>
              <a:r>
                <a:rPr lang="fr" sz="20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eature engineering</a:t>
              </a:r>
              <a:endParaRPr sz="1800" dirty="0"/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7B2633F-26AF-458F-A046-0BA1DC7CF60A}"/>
              </a:ext>
            </a:extLst>
          </p:cNvPr>
          <p:cNvSpPr/>
          <p:nvPr/>
        </p:nvSpPr>
        <p:spPr>
          <a:xfrm>
            <a:off x="7216254" y="3675920"/>
            <a:ext cx="1496881" cy="392858"/>
          </a:xfrm>
          <a:prstGeom prst="roundRect">
            <a:avLst/>
          </a:prstGeom>
          <a:solidFill>
            <a:srgbClr val="D6EB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3"/>
                </a:solidFill>
              </a:rPr>
              <a:t>commandes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9DE3935-B73C-45CB-9016-857A08B9B9F1}"/>
              </a:ext>
            </a:extLst>
          </p:cNvPr>
          <p:cNvSpPr/>
          <p:nvPr/>
        </p:nvSpPr>
        <p:spPr>
          <a:xfrm>
            <a:off x="7153443" y="4603595"/>
            <a:ext cx="1622501" cy="392858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accent3"/>
                </a:solidFill>
              </a:rPr>
              <a:t>commande_items</a:t>
            </a:r>
            <a:endParaRPr lang="fr-FR" dirty="0">
              <a:solidFill>
                <a:schemeClr val="accent3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A07FCAE-89D5-4263-87BB-A836927BD368}"/>
              </a:ext>
            </a:extLst>
          </p:cNvPr>
          <p:cNvSpPr/>
          <p:nvPr/>
        </p:nvSpPr>
        <p:spPr>
          <a:xfrm>
            <a:off x="9468547" y="4003369"/>
            <a:ext cx="1563634" cy="571500"/>
          </a:xfrm>
          <a:prstGeom prst="roundRect">
            <a:avLst/>
          </a:prstGeom>
          <a:solidFill>
            <a:srgbClr val="CCFFCC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3"/>
                </a:solidFill>
              </a:rPr>
              <a:t>clients</a:t>
            </a:r>
          </a:p>
        </p:txBody>
      </p:sp>
      <p:sp>
        <p:nvSpPr>
          <p:cNvPr id="7" name="Arrow: U-Turn 6">
            <a:extLst>
              <a:ext uri="{FF2B5EF4-FFF2-40B4-BE49-F238E27FC236}">
                <a16:creationId xmlns:a16="http://schemas.microsoft.com/office/drawing/2014/main" id="{0CAA19F2-2B3D-49F3-B016-FE4140B5AC66}"/>
              </a:ext>
            </a:extLst>
          </p:cNvPr>
          <p:cNvSpPr/>
          <p:nvPr/>
        </p:nvSpPr>
        <p:spPr>
          <a:xfrm flipH="1">
            <a:off x="1286326" y="1022103"/>
            <a:ext cx="4686300" cy="560070"/>
          </a:xfrm>
          <a:prstGeom prst="uturnArrow">
            <a:avLst>
              <a:gd name="adj1" fmla="val 16341"/>
              <a:gd name="adj2" fmla="val 25000"/>
              <a:gd name="adj3" fmla="val 25000"/>
              <a:gd name="adj4" fmla="val 43750"/>
              <a:gd name="adj5" fmla="val 99741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Arrow: U-Turn 23">
            <a:extLst>
              <a:ext uri="{FF2B5EF4-FFF2-40B4-BE49-F238E27FC236}">
                <a16:creationId xmlns:a16="http://schemas.microsoft.com/office/drawing/2014/main" id="{7A8C8ED5-5CE3-41E6-96A0-FF313D766B0F}"/>
              </a:ext>
            </a:extLst>
          </p:cNvPr>
          <p:cNvSpPr/>
          <p:nvPr/>
        </p:nvSpPr>
        <p:spPr>
          <a:xfrm flipH="1" flipV="1">
            <a:off x="5794148" y="2568781"/>
            <a:ext cx="4686300" cy="582216"/>
          </a:xfrm>
          <a:prstGeom prst="uturnArrow">
            <a:avLst>
              <a:gd name="adj1" fmla="val 16341"/>
              <a:gd name="adj2" fmla="val 25000"/>
              <a:gd name="adj3" fmla="val 25000"/>
              <a:gd name="adj4" fmla="val 43750"/>
              <a:gd name="adj5" fmla="val 99741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4E237-ECF8-4875-B663-B5F7849D3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Feature</a:t>
            </a:r>
            <a:r>
              <a:rPr lang="fr-FR" dirty="0"/>
              <a:t> engineering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3B9FCE-46E3-4DFA-8264-A184B4CBB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sz="2800" dirty="0"/>
              <a:t>Confort financier</a:t>
            </a:r>
          </a:p>
          <a:p>
            <a:pPr lvl="1"/>
            <a:r>
              <a:rPr lang="fr-FR" sz="2400" dirty="0"/>
              <a:t>  Nombre de commandes</a:t>
            </a:r>
          </a:p>
          <a:p>
            <a:pPr lvl="1"/>
            <a:r>
              <a:rPr lang="fr-FR" sz="2400" dirty="0"/>
              <a:t>  Montant total dépensé</a:t>
            </a:r>
          </a:p>
          <a:p>
            <a:pPr lvl="1"/>
            <a:endParaRPr lang="fr-FR" sz="2400" dirty="0"/>
          </a:p>
          <a:p>
            <a:r>
              <a:rPr lang="fr-FR" sz="2800" dirty="0"/>
              <a:t>Moyen de paiements</a:t>
            </a:r>
          </a:p>
          <a:p>
            <a:pPr lvl="1"/>
            <a:r>
              <a:rPr lang="fr-FR" sz="2400" dirty="0"/>
              <a:t>Mode de paiement préféré</a:t>
            </a:r>
          </a:p>
          <a:p>
            <a:pPr lvl="1"/>
            <a:endParaRPr lang="fr-FR" sz="2400" dirty="0"/>
          </a:p>
          <a:p>
            <a:r>
              <a:rPr lang="fr-FR" sz="2800" dirty="0"/>
              <a:t>Satisfaction</a:t>
            </a:r>
          </a:p>
          <a:p>
            <a:pPr lvl="1"/>
            <a:r>
              <a:rPr lang="fr-FR" sz="2400" dirty="0"/>
              <a:t>Note moyenne des avis postés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C39B76-07D9-442E-87D6-7EE49DC56D4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fr-FR" sz="2800" dirty="0"/>
              <a:t>Accessibilité</a:t>
            </a:r>
          </a:p>
          <a:p>
            <a:pPr lvl="1"/>
            <a:r>
              <a:rPr lang="fr-FR" sz="2400" dirty="0"/>
              <a:t>Délai de livraison (date prévisionnelle vs. date de livraison)</a:t>
            </a:r>
          </a:p>
          <a:p>
            <a:pPr lvl="1"/>
            <a:endParaRPr lang="fr-FR" sz="2400" dirty="0"/>
          </a:p>
          <a:p>
            <a:r>
              <a:rPr lang="fr-FR" sz="2800" dirty="0"/>
              <a:t>Produits :</a:t>
            </a:r>
          </a:p>
          <a:p>
            <a:pPr lvl="1"/>
            <a:r>
              <a:rPr lang="fr-FR" sz="2400" dirty="0"/>
              <a:t>Simplification de catégorie (segmentation produit)</a:t>
            </a:r>
          </a:p>
          <a:p>
            <a:pPr lvl="1"/>
            <a:r>
              <a:rPr lang="fr-FR" sz="2400" dirty="0"/>
              <a:t>Catégorie préférée</a:t>
            </a:r>
          </a:p>
          <a:p>
            <a:endParaRPr lang="fr-FR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89B4D6-DE50-4C80-AA3D-BEC62641F8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 smtClean="0"/>
              <a:pPr lvl="0"/>
              <a:t>9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149623621"/>
      </p:ext>
    </p:extLst>
  </p:cSld>
  <p:clrMapOvr>
    <a:masterClrMapping/>
  </p:clrMapOvr>
</p:sld>
</file>

<file path=ppt/theme/theme1.xml><?xml version="1.0" encoding="utf-8"?>
<a:theme xmlns:a="http://schemas.openxmlformats.org/drawingml/2006/main" name="GoSpearmintCustom">
  <a:themeElements>
    <a:clrScheme name="Custom 9">
      <a:dk1>
        <a:srgbClr val="002060"/>
      </a:dk1>
      <a:lt1>
        <a:srgbClr val="FFFFFF"/>
      </a:lt1>
      <a:dk2>
        <a:srgbClr val="0070C0"/>
      </a:dk2>
      <a:lt2>
        <a:srgbClr val="3399FF"/>
      </a:lt2>
      <a:accent1>
        <a:srgbClr val="000099"/>
      </a:accent1>
      <a:accent2>
        <a:srgbClr val="424242"/>
      </a:accent2>
      <a:accent3>
        <a:srgbClr val="616161"/>
      </a:accent3>
      <a:accent4>
        <a:srgbClr val="999999"/>
      </a:accent4>
      <a:accent5>
        <a:srgbClr val="7070FF"/>
      </a:accent5>
      <a:accent6>
        <a:srgbClr val="FFF176"/>
      </a:accent6>
      <a:hlink>
        <a:srgbClr val="2828FE"/>
      </a:hlink>
      <a:folHlink>
        <a:srgbClr val="7030A0"/>
      </a:folHlink>
    </a:clrScheme>
    <a:fontScheme name="Lato">
      <a:majorFont>
        <a:latin typeface="Lato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oSpearmintCustom" id="{20769A2B-7F70-4833-87AE-3DD3A1E17310}" vid="{36D87988-1D16-49B5-AA43-108AE6E8A2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GoSpearmintCustom</Template>
  <TotalTime>6066</TotalTime>
  <Words>1256</Words>
  <Application>Microsoft Office PowerPoint</Application>
  <PresentationFormat>Widescreen</PresentationFormat>
  <Paragraphs>355</Paragraphs>
  <Slides>35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Consolas</vt:lpstr>
      <vt:lpstr>Arial</vt:lpstr>
      <vt:lpstr>Lato</vt:lpstr>
      <vt:lpstr>Proxima Nova</vt:lpstr>
      <vt:lpstr>Calibri</vt:lpstr>
      <vt:lpstr>Montserrat</vt:lpstr>
      <vt:lpstr>GoSpearmintCustom</vt:lpstr>
      <vt:lpstr>Segmentez des clients d'un site e-commerce</vt:lpstr>
      <vt:lpstr>Sommaire</vt:lpstr>
      <vt:lpstr>01 Présentation de la problématique</vt:lpstr>
      <vt:lpstr>Mission - Segmentation des clients </vt:lpstr>
      <vt:lpstr>Interprétation du problématique </vt:lpstr>
      <vt:lpstr>02 Nettoyage et analyse exploratoire</vt:lpstr>
      <vt:lpstr>Les données</vt:lpstr>
      <vt:lpstr>Préparation des données</vt:lpstr>
      <vt:lpstr>Feature engineering</vt:lpstr>
      <vt:lpstr>Analyse financier: nombre de commandes croissant</vt:lpstr>
      <vt:lpstr>Analyse financier : Moyenne et nombre de paiements</vt:lpstr>
      <vt:lpstr>Analyse accessibilité : 80% du commerce en 6 états</vt:lpstr>
      <vt:lpstr>Analyse accessibilité : Délai de livraison</vt:lpstr>
      <vt:lpstr>Analyse produits : simplification de catégories</vt:lpstr>
      <vt:lpstr>Analyse satisfactions : Review Score</vt:lpstr>
      <vt:lpstr>03. Modélisations effectuées</vt:lpstr>
      <vt:lpstr>1. Segmentation RFM (Récence, Fréquence, Monétaire)</vt:lpstr>
      <vt:lpstr>2. Segmentation Kmeans (Récence, Fréquence, Monétaire)</vt:lpstr>
      <vt:lpstr>3. Segmentation KMeans – choix de nombre de clusters (k) </vt:lpstr>
      <vt:lpstr>Kmeans – silhouette scores</vt:lpstr>
      <vt:lpstr>Kmeans (k=7) – Visualisation t-SNE</vt:lpstr>
      <vt:lpstr>Clustering Agglomerative</vt:lpstr>
      <vt:lpstr>DBSCAN</vt:lpstr>
      <vt:lpstr>05 Le modèle final sélectionné</vt:lpstr>
      <vt:lpstr>Segments par Kmeans (k=7) (année février 2017-8)</vt:lpstr>
      <vt:lpstr>Segments change pendant le temps</vt:lpstr>
      <vt:lpstr>Evolution des segments dans le temps</vt:lpstr>
      <vt:lpstr>Profil des segments (février 2017-8)</vt:lpstr>
      <vt:lpstr>Profil des segments – Moyenne de paiement</vt:lpstr>
      <vt:lpstr>Profil des segments – catégories préférées</vt:lpstr>
      <vt:lpstr>Stabilité des segments</vt:lpstr>
      <vt:lpstr>06 Conclusion et améliorations à faire</vt:lpstr>
      <vt:lpstr>Conclusions</vt:lpstr>
      <vt:lpstr>Améliorations à faire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Anticipez les besoins en consommation électrique de bâtiments</dc:title>
  <dc:creator>Mark Creasey</dc:creator>
  <cp:lastModifiedBy>Mark Creasey</cp:lastModifiedBy>
  <cp:revision>30</cp:revision>
  <dcterms:created xsi:type="dcterms:W3CDTF">2022-02-06T09:59:18Z</dcterms:created>
  <dcterms:modified xsi:type="dcterms:W3CDTF">2022-04-12T09:43:48Z</dcterms:modified>
</cp:coreProperties>
</file>